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1" r:id="rId5"/>
    <p:sldId id="262" r:id="rId6"/>
    <p:sldId id="263" r:id="rId7"/>
    <p:sldId id="264" r:id="rId8"/>
    <p:sldId id="265" r:id="rId9"/>
    <p:sldId id="269" r:id="rId10"/>
    <p:sldId id="270" r:id="rId11"/>
    <p:sldId id="271" r:id="rId12"/>
    <p:sldId id="272" r:id="rId13"/>
    <p:sldId id="273" r:id="rId14"/>
    <p:sldId id="268" r:id="rId15"/>
    <p:sldId id="274" r:id="rId16"/>
    <p:sldId id="275"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3" d="100"/>
          <a:sy n="73" d="100"/>
        </p:scale>
        <p:origin x="-129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868478"/>
          </a:xfrm>
        </p:spPr>
        <p:txBody>
          <a:bodyPr>
            <a:normAutofit/>
          </a:bodyPr>
          <a:lstStyle/>
          <a:p>
            <a:r>
              <a:rPr lang="ru-RU" b="1" dirty="0" smtClean="0">
                <a:solidFill>
                  <a:srgbClr val="FF0000"/>
                </a:solidFill>
                <a:latin typeface="Times New Roman" pitchFamily="18" charset="0"/>
                <a:cs typeface="Times New Roman" pitchFamily="18" charset="0"/>
              </a:rPr>
              <a:t>Экология и здоровый образ жизни</a:t>
            </a:r>
            <a:endParaRPr lang="ru-RU"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28596" y="2571744"/>
            <a:ext cx="8229600" cy="3554419"/>
          </a:xfrm>
        </p:spPr>
        <p:txBody>
          <a:bodyPr/>
          <a:lstStyle/>
          <a:p>
            <a:endParaRPr lang="ru-RU" dirty="0" smtClean="0"/>
          </a:p>
          <a:p>
            <a:endParaRPr lang="ru-RU" dirty="0"/>
          </a:p>
        </p:txBody>
      </p:sp>
      <p:pic>
        <p:nvPicPr>
          <p:cNvPr id="1026" name="Picture 2" descr="https://yt3.ggpht.com/a/AATXAJx3QBEZIUBIhmTZvyswOducxZj9TSi2eFQPTA=s900-c-k-c0xffffffff-no-rj-mo"/>
          <p:cNvPicPr>
            <a:picLocks noChangeAspect="1" noChangeArrowheads="1"/>
          </p:cNvPicPr>
          <p:nvPr/>
        </p:nvPicPr>
        <p:blipFill>
          <a:blip r:embed="rId2"/>
          <a:srcRect/>
          <a:stretch>
            <a:fillRect/>
          </a:stretch>
        </p:blipFill>
        <p:spPr bwMode="auto">
          <a:xfrm>
            <a:off x="2643174" y="2143116"/>
            <a:ext cx="4286280" cy="421484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3008313" cy="857256"/>
          </a:xfrm>
        </p:spPr>
        <p:txBody>
          <a:bodyPr>
            <a:noAutofit/>
          </a:bodyPr>
          <a:lstStyle/>
          <a:p>
            <a:pPr algn="ctr"/>
            <a:r>
              <a:rPr lang="ru-RU" sz="2400" dirty="0" smtClean="0">
                <a:solidFill>
                  <a:srgbClr val="FF0000"/>
                </a:solidFill>
                <a:latin typeface="Times New Roman" pitchFamily="18" charset="0"/>
                <a:cs typeface="Times New Roman" pitchFamily="18" charset="0"/>
              </a:rPr>
              <a:t/>
            </a:r>
            <a:br>
              <a:rPr lang="ru-RU" sz="2400" dirty="0" smtClean="0">
                <a:solidFill>
                  <a:srgbClr val="FF0000"/>
                </a:solidFill>
                <a:latin typeface="Times New Roman" pitchFamily="18" charset="0"/>
                <a:cs typeface="Times New Roman" pitchFamily="18" charset="0"/>
              </a:rPr>
            </a:br>
            <a:r>
              <a:rPr lang="ru-RU" sz="2400" dirty="0" smtClean="0">
                <a:solidFill>
                  <a:srgbClr val="FF0000"/>
                </a:solidFill>
                <a:latin typeface="Times New Roman" pitchFamily="18" charset="0"/>
                <a:cs typeface="Times New Roman" pitchFamily="18" charset="0"/>
              </a:rPr>
              <a:t>Физическая </a:t>
            </a:r>
            <a:r>
              <a:rPr lang="ru-RU" sz="2400" dirty="0" smtClean="0">
                <a:solidFill>
                  <a:srgbClr val="FF0000"/>
                </a:solidFill>
                <a:latin typeface="Times New Roman" pitchFamily="18" charset="0"/>
                <a:cs typeface="Times New Roman" pitchFamily="18" charset="0"/>
              </a:rPr>
              <a:t>нагрузка</a:t>
            </a:r>
            <a:br>
              <a:rPr lang="ru-RU" sz="2400" dirty="0" smtClean="0">
                <a:solidFill>
                  <a:srgbClr val="FF0000"/>
                </a:solidFill>
                <a:latin typeface="Times New Roman" pitchFamily="18" charset="0"/>
                <a:cs typeface="Times New Roman" pitchFamily="18" charset="0"/>
              </a:rPr>
            </a:br>
            <a:endParaRPr lang="ru-RU" sz="2400" dirty="0">
              <a:solidFill>
                <a:srgbClr val="FF000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57200" y="857232"/>
            <a:ext cx="3008313" cy="5643602"/>
          </a:xfrm>
        </p:spPr>
        <p:txBody>
          <a:bodyPr/>
          <a:lstStyle/>
          <a:p>
            <a:pPr fontAlgn="base"/>
            <a:r>
              <a:rPr lang="ru-RU" sz="2000" b="1" dirty="0" smtClean="0">
                <a:solidFill>
                  <a:srgbClr val="002060"/>
                </a:solidFill>
                <a:latin typeface="Times New Roman" pitchFamily="18" charset="0"/>
                <a:cs typeface="Times New Roman" pitchFamily="18" charset="0"/>
              </a:rPr>
              <a:t>Человек не должен много сидеть. </a:t>
            </a:r>
            <a:r>
              <a:rPr lang="ru-RU" sz="2000" b="1" dirty="0" smtClean="0">
                <a:solidFill>
                  <a:srgbClr val="002060"/>
                </a:solidFill>
                <a:latin typeface="Times New Roman" pitchFamily="18" charset="0"/>
                <a:cs typeface="Times New Roman" pitchFamily="18" charset="0"/>
              </a:rPr>
              <a:t>Нужно </a:t>
            </a:r>
            <a:r>
              <a:rPr lang="ru-RU" sz="2000" b="1" dirty="0" smtClean="0">
                <a:solidFill>
                  <a:srgbClr val="002060"/>
                </a:solidFill>
                <a:latin typeface="Times New Roman" pitchFamily="18" charset="0"/>
                <a:cs typeface="Times New Roman" pitchFamily="18" charset="0"/>
              </a:rPr>
              <a:t>двигаться, но так, чтобы не мешать другим. По утрам важно делать зарядку, чтобы разогреть тело.</a:t>
            </a:r>
          </a:p>
          <a:p>
            <a:pPr fontAlgn="base"/>
            <a:r>
              <a:rPr lang="ru-RU" sz="2000" b="1" dirty="0" smtClean="0">
                <a:solidFill>
                  <a:srgbClr val="002060"/>
                </a:solidFill>
                <a:latin typeface="Times New Roman" pitchFamily="18" charset="0"/>
                <a:cs typeface="Times New Roman" pitchFamily="18" charset="0"/>
              </a:rPr>
              <a:t>Не обязательно заниматься серьезным спортом, достаточно два раза в неделю ходить на </a:t>
            </a:r>
            <a:r>
              <a:rPr lang="ru-RU" sz="2000" b="1" dirty="0" smtClean="0">
                <a:solidFill>
                  <a:srgbClr val="002060"/>
                </a:solidFill>
                <a:latin typeface="Times New Roman" pitchFamily="18" charset="0"/>
                <a:cs typeface="Times New Roman" pitchFamily="18" charset="0"/>
              </a:rPr>
              <a:t>спорт. секции, кататься </a:t>
            </a:r>
            <a:r>
              <a:rPr lang="ru-RU" sz="2000" b="1" dirty="0" smtClean="0">
                <a:solidFill>
                  <a:srgbClr val="002060"/>
                </a:solidFill>
                <a:latin typeface="Times New Roman" pitchFamily="18" charset="0"/>
                <a:cs typeface="Times New Roman" pitchFamily="18" charset="0"/>
              </a:rPr>
              <a:t>на лыжах, санях, коньках, летом играть на улице. Ученые советуют в день проходить 10 тысяч шагов.</a:t>
            </a:r>
          </a:p>
          <a:p>
            <a:endParaRPr lang="ru-RU"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3936007" y="273051"/>
            <a:ext cx="2136191" cy="2513008"/>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cstate="print"/>
          <a:srcRect/>
          <a:stretch>
            <a:fillRect/>
          </a:stretch>
        </p:blipFill>
        <p:spPr bwMode="auto">
          <a:xfrm>
            <a:off x="6215074" y="214290"/>
            <a:ext cx="2500330" cy="2571768"/>
          </a:xfrm>
          <a:prstGeom prst="rect">
            <a:avLst/>
          </a:prstGeom>
          <a:noFill/>
          <a:ln w="9525">
            <a:noFill/>
            <a:miter lim="800000"/>
            <a:headEnd/>
            <a:tailEnd/>
          </a:ln>
          <a:effectLst/>
        </p:spPr>
      </p:pic>
      <p:pic>
        <p:nvPicPr>
          <p:cNvPr id="20484" name="Picture 4"/>
          <p:cNvPicPr>
            <a:picLocks noChangeAspect="1" noChangeArrowheads="1"/>
          </p:cNvPicPr>
          <p:nvPr/>
        </p:nvPicPr>
        <p:blipFill>
          <a:blip r:embed="rId4" cstate="print"/>
          <a:srcRect/>
          <a:stretch>
            <a:fillRect/>
          </a:stretch>
        </p:blipFill>
        <p:spPr bwMode="auto">
          <a:xfrm>
            <a:off x="4000497" y="2928934"/>
            <a:ext cx="2214578" cy="3332165"/>
          </a:xfrm>
          <a:prstGeom prst="rect">
            <a:avLst/>
          </a:prstGeom>
          <a:noFill/>
          <a:ln w="9525">
            <a:noFill/>
            <a:miter lim="800000"/>
            <a:headEnd/>
            <a:tailEnd/>
          </a:ln>
          <a:effectLst/>
        </p:spPr>
      </p:pic>
      <p:pic>
        <p:nvPicPr>
          <p:cNvPr id="20485" name="Picture 5"/>
          <p:cNvPicPr>
            <a:picLocks noChangeAspect="1" noChangeArrowheads="1"/>
          </p:cNvPicPr>
          <p:nvPr/>
        </p:nvPicPr>
        <p:blipFill>
          <a:blip r:embed="rId5" cstate="print"/>
          <a:srcRect/>
          <a:stretch>
            <a:fillRect/>
          </a:stretch>
        </p:blipFill>
        <p:spPr bwMode="auto">
          <a:xfrm>
            <a:off x="6286513" y="2857496"/>
            <a:ext cx="2500330" cy="342902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869934"/>
          </a:xfrm>
        </p:spPr>
        <p:txBody>
          <a:bodyPr/>
          <a:lstStyle/>
          <a:p>
            <a:pPr algn="ctr"/>
            <a:r>
              <a:rPr lang="ru-RU" dirty="0" smtClean="0">
                <a:solidFill>
                  <a:srgbClr val="0070C0"/>
                </a:solidFill>
                <a:latin typeface="Times New Roman" pitchFamily="18" charset="0"/>
                <a:cs typeface="Times New Roman" pitchFamily="18" charset="0"/>
              </a:rPr>
              <a:t>Гигиена</a:t>
            </a:r>
            <a:br>
              <a:rPr lang="ru-RU" dirty="0" smtClean="0">
                <a:solidFill>
                  <a:srgbClr val="0070C0"/>
                </a:solidFill>
                <a:latin typeface="Times New Roman" pitchFamily="18" charset="0"/>
                <a:cs typeface="Times New Roman" pitchFamily="18" charset="0"/>
              </a:rPr>
            </a:br>
            <a:endParaRPr lang="ru-RU" dirty="0">
              <a:solidFill>
                <a:srgbClr val="0070C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57200" y="928670"/>
            <a:ext cx="3008313" cy="5197493"/>
          </a:xfrm>
        </p:spPr>
        <p:txBody>
          <a:bodyPr>
            <a:normAutofit lnSpcReduction="10000"/>
          </a:bodyPr>
          <a:lstStyle/>
          <a:p>
            <a:pPr fontAlgn="base"/>
            <a:r>
              <a:rPr lang="ru-RU" sz="1800" b="1" dirty="0" smtClean="0">
                <a:solidFill>
                  <a:srgbClr val="7030A0"/>
                </a:solidFill>
                <a:latin typeface="Times New Roman" pitchFamily="18" charset="0"/>
                <a:cs typeface="Times New Roman" pitchFamily="18" charset="0"/>
              </a:rPr>
              <a:t>Если не мыть руки и не купаться, можно подхватить заболевание и стать неприятным для людей. Нужно соблюдать базовые правила гигиены:</a:t>
            </a:r>
          </a:p>
          <a:p>
            <a:pPr fontAlgn="base"/>
            <a:r>
              <a:rPr lang="ru-RU" sz="1800" b="1" dirty="0" smtClean="0">
                <a:solidFill>
                  <a:srgbClr val="7030A0"/>
                </a:solidFill>
                <a:latin typeface="Times New Roman" pitchFamily="18" charset="0"/>
                <a:cs typeface="Times New Roman" pitchFamily="18" charset="0"/>
              </a:rPr>
              <a:t>Чистить утром и вечером зубы, умываться;</a:t>
            </a:r>
          </a:p>
          <a:p>
            <a:pPr fontAlgn="base"/>
            <a:r>
              <a:rPr lang="ru-RU" sz="1800" b="1" dirty="0" smtClean="0">
                <a:solidFill>
                  <a:srgbClr val="7030A0"/>
                </a:solidFill>
                <a:latin typeface="Times New Roman" pitchFamily="18" charset="0"/>
                <a:cs typeface="Times New Roman" pitchFamily="18" charset="0"/>
              </a:rPr>
              <a:t>Мыться если вспотели или загрязнилась голова;</a:t>
            </a:r>
          </a:p>
          <a:p>
            <a:pPr fontAlgn="base"/>
            <a:r>
              <a:rPr lang="ru-RU" sz="1800" b="1" dirty="0" smtClean="0">
                <a:solidFill>
                  <a:srgbClr val="7030A0"/>
                </a:solidFill>
                <a:latin typeface="Times New Roman" pitchFamily="18" charset="0"/>
                <a:cs typeface="Times New Roman" pitchFamily="18" charset="0"/>
              </a:rPr>
              <a:t>Мыть руки после улицы, перед едой, после контакта с животными;</a:t>
            </a:r>
          </a:p>
          <a:p>
            <a:pPr fontAlgn="base"/>
            <a:r>
              <a:rPr lang="ru-RU" sz="1800" b="1" dirty="0" smtClean="0">
                <a:solidFill>
                  <a:srgbClr val="7030A0"/>
                </a:solidFill>
                <a:latin typeface="Times New Roman" pitchFamily="18" charset="0"/>
                <a:cs typeface="Times New Roman" pitchFamily="18" charset="0"/>
              </a:rPr>
              <a:t>Есть только из чистой посуды;</a:t>
            </a:r>
          </a:p>
          <a:p>
            <a:pPr fontAlgn="base"/>
            <a:r>
              <a:rPr lang="ru-RU" sz="1800" b="1" dirty="0" smtClean="0">
                <a:solidFill>
                  <a:srgbClr val="7030A0"/>
                </a:solidFill>
                <a:latin typeface="Times New Roman" pitchFamily="18" charset="0"/>
                <a:cs typeface="Times New Roman" pitchFamily="18" charset="0"/>
              </a:rPr>
              <a:t>Мыть овощи и фрукты перед едой, промывать сухофрукты.</a:t>
            </a:r>
          </a:p>
          <a:p>
            <a:endParaRPr lang="ru-RU" dirty="0"/>
          </a:p>
        </p:txBody>
      </p:sp>
      <p:pic>
        <p:nvPicPr>
          <p:cNvPr id="5" name="Содержимое 4" descr="12958_43222b2bff1922755ed9b1f36ec53d30.jpg"/>
          <p:cNvPicPr>
            <a:picLocks noGrp="1"/>
          </p:cNvPicPr>
          <p:nvPr>
            <p:ph idx="1"/>
          </p:nvPr>
        </p:nvPicPr>
        <p:blipFill>
          <a:blip r:embed="rId2"/>
          <a:srcRect/>
          <a:stretch>
            <a:fillRect/>
          </a:stretch>
        </p:blipFill>
        <p:spPr bwMode="auto">
          <a:xfrm>
            <a:off x="3357554" y="571480"/>
            <a:ext cx="5572164" cy="585791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smtClean="0">
                <a:solidFill>
                  <a:srgbClr val="7030A0"/>
                </a:solidFill>
                <a:latin typeface="Times New Roman" pitchFamily="18" charset="0"/>
                <a:cs typeface="Times New Roman" pitchFamily="18" charset="0"/>
              </a:rPr>
              <a:t>Закаливание</a:t>
            </a:r>
            <a:br>
              <a:rPr lang="ru-RU" sz="3200" dirty="0" smtClean="0">
                <a:solidFill>
                  <a:srgbClr val="7030A0"/>
                </a:solidFill>
                <a:latin typeface="Times New Roman" pitchFamily="18" charset="0"/>
                <a:cs typeface="Times New Roman" pitchFamily="18" charset="0"/>
              </a:rPr>
            </a:br>
            <a:endParaRPr lang="ru-RU" sz="3200" dirty="0">
              <a:solidFill>
                <a:srgbClr val="7030A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57200" y="1071546"/>
            <a:ext cx="3008313" cy="5054617"/>
          </a:xfrm>
        </p:spPr>
        <p:txBody>
          <a:bodyPr/>
          <a:lstStyle/>
          <a:p>
            <a:pPr fontAlgn="base"/>
            <a:r>
              <a:rPr lang="ru-RU" sz="1600" b="1" dirty="0" smtClean="0">
                <a:solidFill>
                  <a:srgbClr val="0070C0"/>
                </a:solidFill>
                <a:latin typeface="Times New Roman" pitchFamily="18" charset="0"/>
                <a:cs typeface="Times New Roman" pitchFamily="18" charset="0"/>
              </a:rPr>
              <a:t>Закалка – это способ укрепить организм воздухом, солнцем, высокими или низкими температурами.</a:t>
            </a:r>
          </a:p>
          <a:p>
            <a:pPr fontAlgn="base"/>
            <a:r>
              <a:rPr lang="ru-RU" sz="1600" b="1" dirty="0" smtClean="0">
                <a:solidFill>
                  <a:srgbClr val="0070C0"/>
                </a:solidFill>
                <a:latin typeface="Times New Roman" pitchFamily="18" charset="0"/>
                <a:cs typeface="Times New Roman" pitchFamily="18" charset="0"/>
              </a:rPr>
              <a:t>Самый простой способ — мыться в прохладной воде, а выходя из душа сполоснуться (но не голову!) в холодной воде. Если есть баня, то лучше мыться в ней и немного сидеть в парилке, чтобы укрепить иммунитет и вывести лишние соли.</a:t>
            </a:r>
          </a:p>
          <a:p>
            <a:pPr fontAlgn="base"/>
            <a:r>
              <a:rPr lang="ru-RU" sz="1600" b="1" dirty="0" smtClean="0">
                <a:solidFill>
                  <a:srgbClr val="0070C0"/>
                </a:solidFill>
                <a:latin typeface="Times New Roman" pitchFamily="18" charset="0"/>
                <a:cs typeface="Times New Roman" pitchFamily="18" charset="0"/>
              </a:rPr>
              <a:t>Летом нужно принимать солнечные ванны, загорать, купаться в чистых водоемах и как можно больше времени проводить на природе.</a:t>
            </a:r>
          </a:p>
          <a:p>
            <a:r>
              <a:rPr lang="ru-RU" b="1" dirty="0" smtClean="0">
                <a:solidFill>
                  <a:srgbClr val="C00000"/>
                </a:solidFill>
              </a:rPr>
              <a:t>Под наблюдением  мед. </a:t>
            </a:r>
            <a:r>
              <a:rPr lang="ru-RU" b="1" dirty="0" smtClean="0">
                <a:solidFill>
                  <a:srgbClr val="C00000"/>
                </a:solidFill>
              </a:rPr>
              <a:t>р</a:t>
            </a:r>
            <a:r>
              <a:rPr lang="ru-RU" b="1" dirty="0" smtClean="0">
                <a:solidFill>
                  <a:srgbClr val="C00000"/>
                </a:solidFill>
              </a:rPr>
              <a:t>аботника!</a:t>
            </a:r>
            <a:endParaRPr lang="ru-RU" b="1" dirty="0">
              <a:solidFill>
                <a:srgbClr val="C00000"/>
              </a:solidFill>
            </a:endParaRPr>
          </a:p>
        </p:txBody>
      </p:sp>
      <p:pic>
        <p:nvPicPr>
          <p:cNvPr id="7" name="Содержимое 6" descr="https://web-3.ru/data/articles/41037/4.png"/>
          <p:cNvPicPr>
            <a:picLocks noGrp="1"/>
          </p:cNvPicPr>
          <p:nvPr>
            <p:ph idx="1"/>
          </p:nvPr>
        </p:nvPicPr>
        <p:blipFill>
          <a:blip r:embed="rId2"/>
          <a:srcRect/>
          <a:stretch>
            <a:fillRect/>
          </a:stretch>
        </p:blipFill>
        <p:spPr bwMode="auto">
          <a:xfrm>
            <a:off x="3428992" y="214290"/>
            <a:ext cx="5429288" cy="635798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3757610" cy="1071570"/>
          </a:xfrm>
        </p:spPr>
        <p:txBody>
          <a:bodyPr>
            <a:normAutofit fontScale="90000"/>
          </a:bodyPr>
          <a:lstStyle/>
          <a:p>
            <a:pPr algn="ctr"/>
            <a:r>
              <a:rPr lang="ru-RU" sz="2400" dirty="0" smtClean="0">
                <a:solidFill>
                  <a:srgbClr val="7030A0"/>
                </a:solidFill>
                <a:latin typeface="Times New Roman" pitchFamily="18" charset="0"/>
                <a:cs typeface="Times New Roman" pitchFamily="18" charset="0"/>
              </a:rPr>
              <a:t>Отказ от вредных привычек</a:t>
            </a:r>
            <a:br>
              <a:rPr lang="ru-RU" sz="2400" dirty="0" smtClean="0">
                <a:solidFill>
                  <a:srgbClr val="7030A0"/>
                </a:solidFill>
                <a:latin typeface="Times New Roman" pitchFamily="18" charset="0"/>
                <a:cs typeface="Times New Roman" pitchFamily="18" charset="0"/>
              </a:rPr>
            </a:br>
            <a:endParaRPr lang="ru-RU" sz="2400" dirty="0">
              <a:solidFill>
                <a:srgbClr val="7030A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57200" y="1500174"/>
            <a:ext cx="4329114" cy="4625989"/>
          </a:xfrm>
        </p:spPr>
        <p:txBody>
          <a:bodyPr>
            <a:noAutofit/>
          </a:bodyPr>
          <a:lstStyle/>
          <a:p>
            <a:r>
              <a:rPr lang="ru-RU" sz="2000" b="1" dirty="0" smtClean="0">
                <a:solidFill>
                  <a:schemeClr val="accent5">
                    <a:lumMod val="50000"/>
                  </a:schemeClr>
                </a:solidFill>
                <a:latin typeface="Times New Roman" pitchFamily="18" charset="0"/>
                <a:cs typeface="Times New Roman" pitchFamily="18" charset="0"/>
              </a:rPr>
              <a:t>Если вы не пьете и не курите, не нужно начинать. Алкоголь и табак плохо влияют на весь организм. Табак желтит зубы и руки, вызывает рак легких, от курильщиков плохо пахнет. Спиртное ухудшает работу печени, сердца, развивает язвы в желудке. А еще вредные привычки вызывают привыкание и дорого стоят! Деньги, которые люди тратят на вредные привычки, можно использовать на полезные продукты, спортивный инвентарь или на поход в спортзал</a:t>
            </a:r>
            <a:r>
              <a:rPr lang="ru-RU" sz="2000" b="1" dirty="0" smtClean="0">
                <a:solidFill>
                  <a:schemeClr val="accent5">
                    <a:lumMod val="50000"/>
                  </a:schemeClr>
                </a:solidFill>
                <a:latin typeface="Times New Roman" pitchFamily="18" charset="0"/>
                <a:cs typeface="Times New Roman" pitchFamily="18" charset="0"/>
              </a:rPr>
              <a:t>. </a:t>
            </a:r>
            <a:endParaRPr lang="ru-RU" sz="2000" b="1" dirty="0">
              <a:solidFill>
                <a:schemeClr val="accent5">
                  <a:lumMod val="50000"/>
                </a:schemeClr>
              </a:solidFill>
              <a:latin typeface="Times New Roman" pitchFamily="18" charset="0"/>
              <a:cs typeface="Times New Roman" pitchFamily="18" charset="0"/>
            </a:endParaRPr>
          </a:p>
        </p:txBody>
      </p:sp>
      <p:sp>
        <p:nvSpPr>
          <p:cNvPr id="6" name="Содержимое 5"/>
          <p:cNvSpPr>
            <a:spLocks noGrp="1"/>
          </p:cNvSpPr>
          <p:nvPr>
            <p:ph idx="1"/>
          </p:nvPr>
        </p:nvSpPr>
        <p:spPr>
          <a:xfrm>
            <a:off x="4572000" y="273050"/>
            <a:ext cx="4114800" cy="5853113"/>
          </a:xfrm>
        </p:spPr>
        <p:txBody>
          <a:bodyPr>
            <a:normAutofit fontScale="70000" lnSpcReduction="20000"/>
          </a:bodyPr>
          <a:lstStyle/>
          <a:p>
            <a:pPr>
              <a:buNone/>
            </a:pPr>
            <a:r>
              <a:rPr lang="ru-RU" sz="3400" b="1" i="1" dirty="0" smtClean="0">
                <a:solidFill>
                  <a:srgbClr val="C00000"/>
                </a:solidFill>
                <a:latin typeface="Times New Roman" pitchFamily="18" charset="0"/>
                <a:cs typeface="Times New Roman" pitchFamily="18" charset="0"/>
              </a:rPr>
              <a:t>      Ты </a:t>
            </a:r>
            <a:r>
              <a:rPr lang="ru-RU" sz="3400" b="1" i="1" dirty="0" smtClean="0">
                <a:solidFill>
                  <a:srgbClr val="C00000"/>
                </a:solidFill>
                <a:latin typeface="Times New Roman" pitchFamily="18" charset="0"/>
                <a:cs typeface="Times New Roman" pitchFamily="18" charset="0"/>
              </a:rPr>
              <a:t>есть, я есть, он есть,</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А жизнь у каждого своя.</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И ей цена – достоинство и честь,</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Есть возраст переходных лет,</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Какой бы сложной не была она.</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Для многих начинается рассвет,</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А кто-то погружается</a:t>
            </a:r>
            <a:r>
              <a:rPr lang="ru-RU" sz="3400" dirty="0" smtClean="0">
                <a:solidFill>
                  <a:srgbClr val="C00000"/>
                </a:solidFill>
                <a:latin typeface="Times New Roman" pitchFamily="18" charset="0"/>
                <a:cs typeface="Times New Roman" pitchFamily="18" charset="0"/>
              </a:rPr>
              <a:t> </a:t>
            </a:r>
            <a:r>
              <a:rPr lang="ru-RU" sz="3400" b="1" i="1" dirty="0" smtClean="0">
                <a:solidFill>
                  <a:srgbClr val="C00000"/>
                </a:solidFill>
                <a:latin typeface="Times New Roman" pitchFamily="18" charset="0"/>
                <a:cs typeface="Times New Roman" pitchFamily="18" charset="0"/>
              </a:rPr>
              <a:t> во тьму.</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Ты есть, я есть, он есть,</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Лишь вместе мы сумеем зло пресечь,</a:t>
            </a:r>
            <a:br>
              <a:rPr lang="ru-RU" sz="3400" b="1" i="1" dirty="0" smtClean="0">
                <a:solidFill>
                  <a:srgbClr val="C00000"/>
                </a:solidFill>
                <a:latin typeface="Times New Roman" pitchFamily="18" charset="0"/>
                <a:cs typeface="Times New Roman" pitchFamily="18" charset="0"/>
              </a:rPr>
            </a:br>
            <a:r>
              <a:rPr lang="ru-RU" sz="3400" b="1" i="1" dirty="0" smtClean="0">
                <a:solidFill>
                  <a:srgbClr val="C00000"/>
                </a:solidFill>
                <a:latin typeface="Times New Roman" pitchFamily="18" charset="0"/>
                <a:cs typeface="Times New Roman" pitchFamily="18" charset="0"/>
              </a:rPr>
              <a:t> И сохранить достоинство, чтоб жить.</a:t>
            </a:r>
            <a:endParaRPr lang="ru-RU" sz="3400" dirty="0" smtClean="0">
              <a:solidFill>
                <a:srgbClr val="C00000"/>
              </a:solidFill>
              <a:latin typeface="Times New Roman" pitchFamily="18" charset="0"/>
              <a:cs typeface="Times New Roman" pitchFamily="18" charset="0"/>
            </a:endParaRPr>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14290"/>
            <a:ext cx="2471726" cy="798496"/>
          </a:xfrm>
        </p:spPr>
        <p:txBody>
          <a:bodyPr>
            <a:noAutofit/>
          </a:bodyPr>
          <a:lstStyle/>
          <a:p>
            <a:pPr algn="ctr"/>
            <a:r>
              <a:rPr lang="ru-RU" sz="2400" dirty="0" smtClean="0">
                <a:solidFill>
                  <a:srgbClr val="C00000"/>
                </a:solidFill>
                <a:latin typeface="Times New Roman" pitchFamily="18" charset="0"/>
                <a:cs typeface="Times New Roman" pitchFamily="18" charset="0"/>
              </a:rPr>
              <a:t>Окружение</a:t>
            </a:r>
            <a:br>
              <a:rPr lang="ru-RU" sz="2400" dirty="0" smtClean="0">
                <a:solidFill>
                  <a:srgbClr val="C00000"/>
                </a:solidFill>
                <a:latin typeface="Times New Roman" pitchFamily="18" charset="0"/>
                <a:cs typeface="Times New Roman" pitchFamily="18" charset="0"/>
              </a:rPr>
            </a:br>
            <a:endParaRPr lang="ru-RU" sz="2400" dirty="0">
              <a:solidFill>
                <a:srgbClr val="C0000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214282" y="714356"/>
            <a:ext cx="3251231" cy="5411807"/>
          </a:xfrm>
        </p:spPr>
        <p:txBody>
          <a:bodyPr>
            <a:normAutofit lnSpcReduction="10000"/>
          </a:bodyPr>
          <a:lstStyle/>
          <a:p>
            <a:pPr fontAlgn="base"/>
            <a:r>
              <a:rPr lang="ru-RU" sz="1600" b="1" dirty="0" smtClean="0">
                <a:solidFill>
                  <a:srgbClr val="002060"/>
                </a:solidFill>
                <a:latin typeface="Times New Roman" pitchFamily="18" charset="0"/>
                <a:cs typeface="Times New Roman" pitchFamily="18" charset="0"/>
              </a:rPr>
              <a:t>В окружение входит природа и люди. Если воздух вокруг </a:t>
            </a:r>
            <a:r>
              <a:rPr lang="ru-RU" sz="1600" b="1" dirty="0" err="1" smtClean="0">
                <a:solidFill>
                  <a:srgbClr val="002060"/>
                </a:solidFill>
                <a:latin typeface="Times New Roman" pitchFamily="18" charset="0"/>
                <a:cs typeface="Times New Roman" pitchFamily="18" charset="0"/>
              </a:rPr>
              <a:t>загазован</a:t>
            </a:r>
            <a:r>
              <a:rPr lang="ru-RU" sz="1600" b="1" dirty="0" smtClean="0">
                <a:solidFill>
                  <a:srgbClr val="002060"/>
                </a:solidFill>
                <a:latin typeface="Times New Roman" pitchFamily="18" charset="0"/>
                <a:cs typeface="Times New Roman" pitchFamily="18" charset="0"/>
              </a:rPr>
              <a:t>, много мусора и пыли в доме, то оставаться здоровым сложно. Насекомые и грызуны переносят заболевания, а плесень попадая в организм разрушает его. </a:t>
            </a:r>
          </a:p>
          <a:p>
            <a:pPr fontAlgn="base"/>
            <a:r>
              <a:rPr lang="ru-RU" sz="1600" b="1" dirty="0" smtClean="0">
                <a:solidFill>
                  <a:srgbClr val="002060"/>
                </a:solidFill>
                <a:latin typeface="Times New Roman" pitchFamily="18" charset="0"/>
                <a:cs typeface="Times New Roman" pitchFamily="18" charset="0"/>
              </a:rPr>
              <a:t>Дом нужно держать в чистоте, регулярно выбивать ковры, стирать постельное белье и проветривать комнаты.</a:t>
            </a:r>
          </a:p>
          <a:p>
            <a:pPr fontAlgn="base"/>
            <a:r>
              <a:rPr lang="ru-RU" sz="1600" b="1" dirty="0" smtClean="0">
                <a:solidFill>
                  <a:srgbClr val="002060"/>
                </a:solidFill>
                <a:latin typeface="Times New Roman" pitchFamily="18" charset="0"/>
                <a:cs typeface="Times New Roman" pitchFamily="18" charset="0"/>
              </a:rPr>
              <a:t>Люди, которые вас окружают, тоже способны навредить. Если друзья </a:t>
            </a:r>
            <a:r>
              <a:rPr lang="ru-RU" sz="1600" b="1" dirty="0" smtClean="0">
                <a:solidFill>
                  <a:srgbClr val="002060"/>
                </a:solidFill>
                <a:latin typeface="Times New Roman" pitchFamily="18" charset="0"/>
                <a:cs typeface="Times New Roman" pitchFamily="18" charset="0"/>
              </a:rPr>
              <a:t>пьют </a:t>
            </a:r>
            <a:r>
              <a:rPr lang="ru-RU" sz="1600" b="1" dirty="0" smtClean="0">
                <a:solidFill>
                  <a:srgbClr val="002060"/>
                </a:solidFill>
                <a:latin typeface="Times New Roman" pitchFamily="18" charset="0"/>
                <a:cs typeface="Times New Roman" pitchFamily="18" charset="0"/>
              </a:rPr>
              <a:t>много лимонада и едят конфеты, а игры с ними только компьютерные, то можно и заболеть. Люди вокруг тоже должны вести хоть на сколько-то правильный образ жизни и быть доброжелательными к вам. Хорошее легкое общение и правда лечит.</a:t>
            </a:r>
          </a:p>
          <a:p>
            <a:endParaRPr lang="ru-RU" dirty="0"/>
          </a:p>
        </p:txBody>
      </p:sp>
      <p:pic>
        <p:nvPicPr>
          <p:cNvPr id="22530" name="Picture 2"/>
          <p:cNvPicPr>
            <a:picLocks noGrp="1" noChangeAspect="1" noChangeArrowheads="1"/>
          </p:cNvPicPr>
          <p:nvPr>
            <p:ph idx="1"/>
          </p:nvPr>
        </p:nvPicPr>
        <p:blipFill>
          <a:blip r:embed="rId2"/>
          <a:srcRect/>
          <a:stretch>
            <a:fillRect/>
          </a:stretch>
        </p:blipFill>
        <p:spPr bwMode="auto">
          <a:xfrm>
            <a:off x="3428992" y="357166"/>
            <a:ext cx="2428892" cy="3357586"/>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cstate="print"/>
          <a:srcRect/>
          <a:stretch>
            <a:fillRect/>
          </a:stretch>
        </p:blipFill>
        <p:spPr bwMode="auto">
          <a:xfrm>
            <a:off x="6000761" y="357166"/>
            <a:ext cx="2928958" cy="3286148"/>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cstate="print"/>
          <a:srcRect/>
          <a:stretch>
            <a:fillRect/>
          </a:stretch>
        </p:blipFill>
        <p:spPr bwMode="auto">
          <a:xfrm>
            <a:off x="3500430" y="3786190"/>
            <a:ext cx="2357454" cy="2786058"/>
          </a:xfrm>
          <a:prstGeom prst="rect">
            <a:avLst/>
          </a:prstGeom>
          <a:noFill/>
          <a:ln w="9525">
            <a:noFill/>
            <a:miter lim="800000"/>
            <a:headEnd/>
            <a:tailEnd/>
          </a:ln>
          <a:effectLst/>
        </p:spPr>
      </p:pic>
      <p:pic>
        <p:nvPicPr>
          <p:cNvPr id="22533" name="Picture 5"/>
          <p:cNvPicPr>
            <a:picLocks noChangeAspect="1" noChangeArrowheads="1"/>
          </p:cNvPicPr>
          <p:nvPr/>
        </p:nvPicPr>
        <p:blipFill>
          <a:blip r:embed="rId5" cstate="print"/>
          <a:srcRect/>
          <a:stretch>
            <a:fillRect/>
          </a:stretch>
        </p:blipFill>
        <p:spPr bwMode="auto">
          <a:xfrm>
            <a:off x="5929322" y="3714752"/>
            <a:ext cx="3000396" cy="285752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latin typeface="Times New Roman" pitchFamily="18" charset="0"/>
                <a:cs typeface="Times New Roman" pitchFamily="18" charset="0"/>
              </a:rPr>
              <a:t>Мы за ЗОЖ</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sz="half" idx="1"/>
          </p:nvPr>
        </p:nvSpPr>
        <p:spPr>
          <a:xfrm>
            <a:off x="457200" y="1214422"/>
            <a:ext cx="4038600" cy="5500726"/>
          </a:xfrm>
        </p:spPr>
        <p:txBody>
          <a:bodyPr>
            <a:noAutofit/>
          </a:bodyPr>
          <a:lstStyle/>
          <a:p>
            <a:pPr>
              <a:buNone/>
            </a:pPr>
            <a:r>
              <a:rPr lang="ru-RU" sz="1900" b="1" dirty="0" smtClean="0">
                <a:solidFill>
                  <a:srgbClr val="FF0000"/>
                </a:solidFill>
                <a:latin typeface="Times New Roman" pitchFamily="18" charset="0"/>
                <a:cs typeface="Times New Roman" pitchFamily="18" charset="0"/>
              </a:rPr>
              <a:t>Каждый человек обязан заботиться о своем здоровье. Без этого важного жизненного фактора трудно представить полноценною жизнь счастливого современного человека.</a:t>
            </a:r>
          </a:p>
          <a:p>
            <a:pPr>
              <a:buNone/>
            </a:pPr>
            <a:r>
              <a:rPr lang="ru-RU" sz="1900" b="1" dirty="0" smtClean="0">
                <a:solidFill>
                  <a:srgbClr val="FF0000"/>
                </a:solidFill>
                <a:latin typeface="Times New Roman" pitchFamily="18" charset="0"/>
                <a:cs typeface="Times New Roman" pitchFamily="18" charset="0"/>
              </a:rPr>
              <a:t>Формирование здорового образа жизни зависит исключительно от воли и желания каждого, так же от окружающей среды, генетического кода.</a:t>
            </a:r>
          </a:p>
          <a:p>
            <a:pPr>
              <a:buNone/>
            </a:pPr>
            <a:r>
              <a:rPr lang="ru-RU" sz="1900" b="1" dirty="0" smtClean="0">
                <a:solidFill>
                  <a:srgbClr val="FF0000"/>
                </a:solidFill>
                <a:latin typeface="Times New Roman" pitchFamily="18" charset="0"/>
                <a:cs typeface="Times New Roman" pitchFamily="18" charset="0"/>
              </a:rPr>
              <a:t>Важно следить, чтобы не появлялись вредные привычки, распространенные в наше время. У кого есть вредные привычки отказываться от них.</a:t>
            </a:r>
          </a:p>
          <a:p>
            <a:endParaRPr lang="ru-RU" sz="1900" b="1" dirty="0"/>
          </a:p>
        </p:txBody>
      </p:sp>
      <p:pic>
        <p:nvPicPr>
          <p:cNvPr id="5" name="Содержимое 4" descr="https://ds03.infourok.ru/uploads/ex/076d/00055e9c-662f9bc5/img7.jpg"/>
          <p:cNvPicPr>
            <a:picLocks noGrp="1"/>
          </p:cNvPicPr>
          <p:nvPr>
            <p:ph sz="half" idx="2"/>
          </p:nvPr>
        </p:nvPicPr>
        <p:blipFill>
          <a:blip r:embed="rId2"/>
          <a:srcRect/>
          <a:stretch>
            <a:fillRect/>
          </a:stretch>
        </p:blipFill>
        <p:spPr bwMode="auto">
          <a:xfrm>
            <a:off x="4429124" y="1357298"/>
            <a:ext cx="4714876" cy="471490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ldospk.ru/wikispk/images/9/9c/%D0%A1%D0%BF%D1%81_%D0%A0%D0%B8%D0%B3%D0%B0_0050-050-Spasibo-za-vnimanie.jpg"/>
          <p:cNvPicPr>
            <a:picLocks noChangeAspect="1" noChangeArrowheads="1"/>
          </p:cNvPicPr>
          <p:nvPr/>
        </p:nvPicPr>
        <p:blipFill>
          <a:blip r:embed="rId2"/>
          <a:srcRect/>
          <a:stretch>
            <a:fillRect/>
          </a:stretch>
        </p:blipFill>
        <p:spPr bwMode="auto">
          <a:xfrm>
            <a:off x="285720" y="214290"/>
            <a:ext cx="8501122" cy="628654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3008313" cy="947760"/>
          </a:xfrm>
        </p:spPr>
        <p:txBody>
          <a:bodyPr>
            <a:normAutofit/>
          </a:bodyPr>
          <a:lstStyle/>
          <a:p>
            <a:r>
              <a:rPr lang="ru-RU" sz="2400" dirty="0" smtClean="0">
                <a:solidFill>
                  <a:srgbClr val="002060"/>
                </a:solidFill>
                <a:latin typeface="Times New Roman" pitchFamily="18" charset="0"/>
                <a:cs typeface="Times New Roman" pitchFamily="18" charset="0"/>
              </a:rPr>
              <a:t>У Ф. Энгельса есть пророческие слова:</a:t>
            </a:r>
            <a:endParaRPr lang="ru-RU" sz="2400" dirty="0"/>
          </a:p>
        </p:txBody>
      </p:sp>
      <p:sp>
        <p:nvSpPr>
          <p:cNvPr id="4" name="Текст 3"/>
          <p:cNvSpPr>
            <a:spLocks noGrp="1"/>
          </p:cNvSpPr>
          <p:nvPr>
            <p:ph type="body" sz="half" idx="2"/>
          </p:nvPr>
        </p:nvSpPr>
        <p:spPr>
          <a:xfrm>
            <a:off x="457200" y="1214422"/>
            <a:ext cx="3008313" cy="5286412"/>
          </a:xfrm>
        </p:spPr>
        <p:txBody>
          <a:bodyPr>
            <a:noAutofit/>
          </a:bodyPr>
          <a:lstStyle/>
          <a:p>
            <a:r>
              <a:rPr lang="ru-RU" sz="2000" b="1" i="1" dirty="0" smtClean="0">
                <a:solidFill>
                  <a:srgbClr val="C00000"/>
                </a:solidFill>
                <a:latin typeface="Times New Roman" pitchFamily="18" charset="0"/>
                <a:cs typeface="Times New Roman" pitchFamily="18" charset="0"/>
              </a:rPr>
              <a:t>«Не будем слишком обольщаться нашими победами над природой. За каждую такую победу она нам мстит. Каждая из этих побед имеет, правда, в первую очередь те последствия, на которые мы рассчитывали, но во вторую и третью совсем другие непредвиденные последствия, которые очень часто уничтожают значение первых».</a:t>
            </a:r>
            <a:endParaRPr lang="ru-RU" sz="2000" dirty="0">
              <a:solidFill>
                <a:srgbClr val="C00000"/>
              </a:solidFill>
            </a:endParaRPr>
          </a:p>
        </p:txBody>
      </p:sp>
      <p:pic>
        <p:nvPicPr>
          <p:cNvPr id="5" name="Содержимое 4" descr="https://24smi.org/public/media/resize/800x-/celebrity/2017/08/19/8tSsmaCBDtIX_fridrikh-engels.jpg"/>
          <p:cNvPicPr>
            <a:picLocks noGrp="1"/>
          </p:cNvPicPr>
          <p:nvPr>
            <p:ph idx="1"/>
          </p:nvPr>
        </p:nvPicPr>
        <p:blipFill>
          <a:blip r:embed="rId2"/>
          <a:srcRect/>
          <a:stretch>
            <a:fillRect/>
          </a:stretch>
        </p:blipFill>
        <p:spPr bwMode="auto">
          <a:xfrm>
            <a:off x="4000496" y="273050"/>
            <a:ext cx="4786346" cy="629922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rgbClr val="C00000"/>
                </a:solidFill>
                <a:latin typeface="Times New Roman" pitchFamily="18" charset="0"/>
                <a:cs typeface="Times New Roman" pitchFamily="18" charset="0"/>
              </a:rPr>
              <a:t>ЗАГРЯЗНЕНИЕ ОКРУЖАЮЩЕЙ СРЕДЫ.</a:t>
            </a:r>
            <a:br>
              <a:rPr lang="ru-RU" dirty="0" smtClean="0">
                <a:solidFill>
                  <a:srgbClr val="C00000"/>
                </a:solidFill>
                <a:latin typeface="Times New Roman" pitchFamily="18" charset="0"/>
                <a:cs typeface="Times New Roman" pitchFamily="18" charset="0"/>
              </a:rPr>
            </a:br>
            <a:endParaRPr lang="ru-RU" dirty="0"/>
          </a:p>
        </p:txBody>
      </p:sp>
      <p:sp>
        <p:nvSpPr>
          <p:cNvPr id="4" name="Текст 3"/>
          <p:cNvSpPr>
            <a:spLocks noGrp="1"/>
          </p:cNvSpPr>
          <p:nvPr>
            <p:ph type="body" sz="half" idx="2"/>
          </p:nvPr>
        </p:nvSpPr>
        <p:spPr>
          <a:xfrm>
            <a:off x="142844" y="1214422"/>
            <a:ext cx="3322669" cy="4911741"/>
          </a:xfrm>
        </p:spPr>
        <p:txBody>
          <a:bodyPr>
            <a:normAutofit/>
          </a:bodyPr>
          <a:lstStyle/>
          <a:p>
            <a:r>
              <a:rPr lang="ru-RU" sz="2000" b="1" dirty="0" smtClean="0">
                <a:latin typeface="Times New Roman" pitchFamily="18" charset="0"/>
                <a:cs typeface="Times New Roman" pitchFamily="18" charset="0"/>
              </a:rPr>
              <a:t>В результате развития в огромных масштабах промышленного производства, автомобильного и другого транспорта, химизации производства, сельского хозяйства и быта человека произошли и продолжают развиваться значительные изменения физико-химических свойств внешней среды, в которой мы обитаем.</a:t>
            </a:r>
          </a:p>
          <a:p>
            <a:endParaRPr lang="ru-RU" dirty="0"/>
          </a:p>
        </p:txBody>
      </p:sp>
      <p:pic>
        <p:nvPicPr>
          <p:cNvPr id="5" name="Picture 2" descr="https://interessno.ru/wp-content/uploads/2020/01/cop23-image-2048x1366.jpg"/>
          <p:cNvPicPr>
            <a:picLocks noGrp="1" noChangeAspect="1" noChangeArrowheads="1"/>
          </p:cNvPicPr>
          <p:nvPr>
            <p:ph idx="1"/>
          </p:nvPr>
        </p:nvPicPr>
        <p:blipFill>
          <a:blip r:embed="rId2"/>
          <a:srcRect/>
          <a:stretch>
            <a:fillRect/>
          </a:stretch>
        </p:blipFill>
        <p:spPr bwMode="auto">
          <a:xfrm>
            <a:off x="3575050" y="357166"/>
            <a:ext cx="5283230" cy="628654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ribalych.ru/wp-content/uploads/2015/04/32910.jpg"/>
          <p:cNvPicPr>
            <a:picLocks noChangeAspect="1" noChangeArrowheads="1"/>
          </p:cNvPicPr>
          <p:nvPr/>
        </p:nvPicPr>
        <p:blipFill>
          <a:blip r:embed="rId2"/>
          <a:srcRect/>
          <a:stretch>
            <a:fillRect/>
          </a:stretch>
        </p:blipFill>
        <p:spPr bwMode="auto">
          <a:xfrm>
            <a:off x="285720" y="214290"/>
            <a:ext cx="4214842" cy="3571899"/>
          </a:xfrm>
          <a:prstGeom prst="rect">
            <a:avLst/>
          </a:prstGeom>
          <a:noFill/>
        </p:spPr>
      </p:pic>
      <p:pic>
        <p:nvPicPr>
          <p:cNvPr id="3" name="Рисунок 2" descr="https://ic.pics.livejournal.com/moseco/64201700/138298/138298_original.jpg"/>
          <p:cNvPicPr/>
          <p:nvPr/>
        </p:nvPicPr>
        <p:blipFill>
          <a:blip r:embed="rId3" cstate="print"/>
          <a:srcRect/>
          <a:stretch>
            <a:fillRect/>
          </a:stretch>
        </p:blipFill>
        <p:spPr bwMode="auto">
          <a:xfrm>
            <a:off x="4572000" y="214290"/>
            <a:ext cx="4114816" cy="3571900"/>
          </a:xfrm>
          <a:prstGeom prst="rect">
            <a:avLst/>
          </a:prstGeom>
          <a:noFill/>
          <a:ln w="9525">
            <a:noFill/>
            <a:miter lim="800000"/>
            <a:headEnd/>
            <a:tailEnd/>
          </a:ln>
        </p:spPr>
      </p:pic>
      <p:pic>
        <p:nvPicPr>
          <p:cNvPr id="4" name="Рисунок 3" descr="https://content.unops.org/photos/News-and-Stories/Features/_1200x630_crop_center-center_82/Sri-Lanka-Kattankudy-Waste-Management-EU-Sri-Lanka-SDDP-1.jpg?mtime=20180122145751"/>
          <p:cNvPicPr/>
          <p:nvPr/>
        </p:nvPicPr>
        <p:blipFill>
          <a:blip r:embed="rId4"/>
          <a:srcRect/>
          <a:stretch>
            <a:fillRect/>
          </a:stretch>
        </p:blipFill>
        <p:spPr bwMode="auto">
          <a:xfrm>
            <a:off x="214282" y="3857628"/>
            <a:ext cx="4286280" cy="2857520"/>
          </a:xfrm>
          <a:prstGeom prst="rect">
            <a:avLst/>
          </a:prstGeom>
          <a:noFill/>
          <a:ln w="9525">
            <a:noFill/>
            <a:miter lim="800000"/>
            <a:headEnd/>
            <a:tailEnd/>
          </a:ln>
        </p:spPr>
      </p:pic>
      <p:pic>
        <p:nvPicPr>
          <p:cNvPr id="5" name="Рисунок 4" descr="https://avatars.mds.yandex.net/get-zen_doc/1640581/pub_5de2a0bee6e8ef00ae11fa68_5de2a3a61febd400b0cfc0ce/scale_1200"/>
          <p:cNvPicPr/>
          <p:nvPr/>
        </p:nvPicPr>
        <p:blipFill>
          <a:blip r:embed="rId5"/>
          <a:srcRect/>
          <a:stretch>
            <a:fillRect/>
          </a:stretch>
        </p:blipFill>
        <p:spPr bwMode="auto">
          <a:xfrm>
            <a:off x="4643438" y="3857628"/>
            <a:ext cx="4071966" cy="285752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97346"/>
            <a:ext cx="8358246" cy="6370975"/>
          </a:xfrm>
          <a:prstGeom prst="rect">
            <a:avLst/>
          </a:prstGeom>
        </p:spPr>
        <p:txBody>
          <a:bodyPr wrap="square">
            <a:spAutoFit/>
          </a:bodyPr>
          <a:lstStyle/>
          <a:p>
            <a:r>
              <a:rPr lang="ru-RU" sz="2400" b="1" dirty="0" smtClean="0">
                <a:solidFill>
                  <a:srgbClr val="7030A0"/>
                </a:solidFill>
                <a:latin typeface="Times New Roman" pitchFamily="18" charset="0"/>
                <a:cs typeface="Times New Roman" pitchFamily="18" charset="0"/>
              </a:rPr>
              <a:t>В атмосферу, в водные бассейны, в подземные воды нашей не такой уж большой планеты миллионами тонн выбрасываются различные отходы, ядохимикаты, радиоактивные вещества. Сейчас в результате человеческой жизнедеятельности в окружающей среде накопилось несколько десятков тысяч различных химических соединений, не свойственных и чужеродных природе. Их трудно учитывать и контролировать, не всегда понятно их воздействие на природу и человека. Многие вредные соединения накапливаются в окружающей среде и в организме человека, и действуют медленно, до поры незаметно. Наиболее известны из них пестициды (сельское хозяйство), </a:t>
            </a:r>
            <a:r>
              <a:rPr lang="ru-RU" sz="2400" b="1" dirty="0" err="1" smtClean="0">
                <a:solidFill>
                  <a:srgbClr val="7030A0"/>
                </a:solidFill>
                <a:latin typeface="Times New Roman" pitchFamily="18" charset="0"/>
                <a:cs typeface="Times New Roman" pitchFamily="18" charset="0"/>
              </a:rPr>
              <a:t>полихлорбифенилы</a:t>
            </a:r>
            <a:r>
              <a:rPr lang="ru-RU" sz="2400" b="1" dirty="0" smtClean="0">
                <a:solidFill>
                  <a:srgbClr val="7030A0"/>
                </a:solidFill>
                <a:latin typeface="Times New Roman" pitchFamily="18" charset="0"/>
                <a:cs typeface="Times New Roman" pitchFamily="18" charset="0"/>
              </a:rPr>
              <a:t> (синтетические вещества, пластмассы), </a:t>
            </a:r>
            <a:r>
              <a:rPr lang="ru-RU" sz="2400" b="1" dirty="0" err="1" smtClean="0">
                <a:solidFill>
                  <a:srgbClr val="7030A0"/>
                </a:solidFill>
                <a:latin typeface="Times New Roman" pitchFamily="18" charset="0"/>
                <a:cs typeface="Times New Roman" pitchFamily="18" charset="0"/>
              </a:rPr>
              <a:t>диоксины</a:t>
            </a:r>
            <a:r>
              <a:rPr lang="ru-RU" sz="2400" b="1" dirty="0" smtClean="0">
                <a:solidFill>
                  <a:srgbClr val="7030A0"/>
                </a:solidFill>
                <a:latin typeface="Times New Roman" pitchFamily="18" charset="0"/>
                <a:cs typeface="Times New Roman" pitchFamily="18" charset="0"/>
              </a:rPr>
              <a:t> (отходы от сжигания мусора), радиоизотопы (бесконтрольно распространяющиеся в окружающей среде после аварий атомных электростанций).</a:t>
            </a:r>
            <a:endParaRPr lang="ru-RU" sz="2400" b="1" dirty="0">
              <a:solidFill>
                <a:srgbClr val="7030A0"/>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solidFill>
                  <a:srgbClr val="00B050"/>
                </a:solidFill>
                <a:latin typeface="Times New Roman" pitchFamily="18" charset="0"/>
                <a:cs typeface="Times New Roman" pitchFamily="18" charset="0"/>
              </a:rPr>
              <a:t>Что делает человечество для сохранения природы </a:t>
            </a:r>
            <a:r>
              <a:rPr lang="ru-RU" dirty="0" smtClean="0">
                <a:solidFill>
                  <a:srgbClr val="00B050"/>
                </a:solidFill>
                <a:latin typeface="Times New Roman" pitchFamily="18" charset="0"/>
                <a:cs typeface="Times New Roman" pitchFamily="18" charset="0"/>
              </a:rPr>
              <a:t>?</a:t>
            </a:r>
            <a:endParaRPr lang="ru-RU" dirty="0">
              <a:solidFill>
                <a:srgbClr val="00B050"/>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lvl="6">
              <a:buNone/>
            </a:pPr>
            <a:r>
              <a:rPr lang="ru-RU" dirty="0" smtClean="0"/>
              <a:t> </a:t>
            </a:r>
            <a:r>
              <a:rPr lang="ru-RU" dirty="0" smtClean="0"/>
              <a:t/>
            </a:r>
            <a:br>
              <a:rPr lang="ru-RU" dirty="0" smtClean="0"/>
            </a:br>
            <a:endParaRPr lang="ru-RU" dirty="0"/>
          </a:p>
        </p:txBody>
      </p:sp>
      <p:sp>
        <p:nvSpPr>
          <p:cNvPr id="4" name="Текст 3"/>
          <p:cNvSpPr>
            <a:spLocks noGrp="1"/>
          </p:cNvSpPr>
          <p:nvPr>
            <p:ph type="body" sz="half" idx="2"/>
          </p:nvPr>
        </p:nvSpPr>
        <p:spPr/>
        <p:txBody>
          <a:bodyPr>
            <a:noAutofit/>
          </a:bodyPr>
          <a:lstStyle/>
          <a:p>
            <a:r>
              <a:rPr lang="ru-RU" sz="1800" b="1" dirty="0" smtClean="0">
                <a:latin typeface="Times New Roman" pitchFamily="18" charset="0"/>
                <a:cs typeface="Times New Roman" pitchFamily="18" charset="0"/>
              </a:rPr>
              <a:t>Научная охрана природы в России началась с организации заповедников, на сегодня это каркас национальной системы. В России в разных регионах открыто 103 государственных природных заповедника. На их территории полностью запрещены все виды охоты, собирательства и хозяйственной деятельности, посещение их без специального разрешения также ограничено. </a:t>
            </a:r>
            <a:endParaRPr lang="ru-RU" sz="1800" b="1" dirty="0">
              <a:latin typeface="Times New Roman" pitchFamily="18" charset="0"/>
              <a:cs typeface="Times New Roman" pitchFamily="18" charset="0"/>
            </a:endParaRPr>
          </a:p>
        </p:txBody>
      </p:sp>
      <p:pic>
        <p:nvPicPr>
          <p:cNvPr id="5" name="Рисунок 4" descr="http://www.zapoved.net/media/com_mtree/images/listings/m/11419.jpg"/>
          <p:cNvPicPr/>
          <p:nvPr/>
        </p:nvPicPr>
        <p:blipFill>
          <a:blip r:embed="rId2"/>
          <a:srcRect/>
          <a:stretch>
            <a:fillRect/>
          </a:stretch>
        </p:blipFill>
        <p:spPr bwMode="auto">
          <a:xfrm>
            <a:off x="3643306" y="285728"/>
            <a:ext cx="5286412" cy="628654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solidFill>
                  <a:srgbClr val="C00000"/>
                </a:solidFill>
                <a:latin typeface="Times New Roman" pitchFamily="18" charset="0"/>
                <a:cs typeface="Times New Roman" pitchFamily="18" charset="0"/>
              </a:rPr>
              <a:t>От фонда помощи природе до личного вклада каждого </a:t>
            </a:r>
            <a:endParaRPr lang="ru-RU" dirty="0">
              <a:solidFill>
                <a:srgbClr val="C00000"/>
              </a:solidFill>
              <a:latin typeface="Times New Roman" pitchFamily="18" charset="0"/>
              <a:cs typeface="Times New Roman" pitchFamily="18" charset="0"/>
            </a:endParaRPr>
          </a:p>
        </p:txBody>
      </p:sp>
      <p:sp>
        <p:nvSpPr>
          <p:cNvPr id="4" name="Текст 3"/>
          <p:cNvSpPr>
            <a:spLocks noGrp="1"/>
          </p:cNvSpPr>
          <p:nvPr>
            <p:ph type="body" sz="half" idx="2"/>
          </p:nvPr>
        </p:nvSpPr>
        <p:spPr/>
        <p:txBody>
          <a:bodyPr>
            <a:noAutofit/>
          </a:bodyPr>
          <a:lstStyle/>
          <a:p>
            <a:r>
              <a:rPr lang="ru-RU" sz="1800" dirty="0" smtClean="0">
                <a:solidFill>
                  <a:srgbClr val="002060"/>
                </a:solidFill>
                <a:latin typeface="Times New Roman" pitchFamily="18" charset="0"/>
                <a:cs typeface="Times New Roman" pitchFamily="18" charset="0"/>
              </a:rPr>
              <a:t>Не стоит надеяться на правительство и фонды и думать, что вопросы сохранения окружающего мира — это чья-то чужая забота. Ни один закон, ни одна общественная организация не смогут добиться результатов, пока каждый из нас не изменит культуру поведения, пока мы не поймем, что эта планета нам не чужая и другой у нас нет и не будет. </a:t>
            </a:r>
            <a:endParaRPr lang="ru-RU" sz="1800" dirty="0" smtClean="0">
              <a:solidFill>
                <a:srgbClr val="002060"/>
              </a:solidFill>
              <a:latin typeface="Times New Roman" pitchFamily="18" charset="0"/>
              <a:cs typeface="Times New Roman" pitchFamily="18" charset="0"/>
            </a:endParaRPr>
          </a:p>
          <a:p>
            <a:r>
              <a:rPr lang="ru-RU" sz="1800" dirty="0" smtClean="0">
                <a:solidFill>
                  <a:srgbClr val="002060"/>
                </a:solidFill>
                <a:latin typeface="Times New Roman" pitchFamily="18" charset="0"/>
                <a:cs typeface="Times New Roman" pitchFamily="18" charset="0"/>
              </a:rPr>
              <a:t>Возьмите на вооружение </a:t>
            </a:r>
            <a:r>
              <a:rPr lang="ru-RU" sz="1800" dirty="0" smtClean="0">
                <a:solidFill>
                  <a:srgbClr val="C00000"/>
                </a:solidFill>
                <a:latin typeface="Times New Roman" pitchFamily="18" charset="0"/>
                <a:cs typeface="Times New Roman" pitchFamily="18" charset="0"/>
              </a:rPr>
              <a:t>девиз Жанны </a:t>
            </a:r>
            <a:r>
              <a:rPr lang="ru-RU" sz="1800" dirty="0" err="1" smtClean="0">
                <a:solidFill>
                  <a:srgbClr val="C00000"/>
                </a:solidFill>
                <a:latin typeface="Times New Roman" pitchFamily="18" charset="0"/>
                <a:cs typeface="Times New Roman" pitchFamily="18" charset="0"/>
              </a:rPr>
              <a:t>Д`Арк</a:t>
            </a:r>
            <a:r>
              <a:rPr lang="ru-RU" sz="1800" dirty="0" smtClean="0">
                <a:solidFill>
                  <a:srgbClr val="C00000"/>
                </a:solidFill>
                <a:latin typeface="Times New Roman" pitchFamily="18" charset="0"/>
                <a:cs typeface="Times New Roman" pitchFamily="18" charset="0"/>
              </a:rPr>
              <a:t>: «Если не я, то кто же?» </a:t>
            </a:r>
            <a:r>
              <a:rPr lang="ru-RU" sz="1800" dirty="0" smtClean="0">
                <a:solidFill>
                  <a:srgbClr val="002060"/>
                </a:solidFill>
                <a:latin typeface="Times New Roman" pitchFamily="18" charset="0"/>
                <a:cs typeface="Times New Roman" pitchFamily="18" charset="0"/>
              </a:rPr>
              <a:t>Начните с малого. Начните с себя. </a:t>
            </a:r>
            <a:endParaRPr lang="ru-RU" sz="1800" dirty="0">
              <a:solidFill>
                <a:srgbClr val="002060"/>
              </a:solidFill>
              <a:latin typeface="Times New Roman" pitchFamily="18" charset="0"/>
              <a:cs typeface="Times New Roman" pitchFamily="18" charset="0"/>
            </a:endParaRPr>
          </a:p>
        </p:txBody>
      </p:sp>
      <p:pic>
        <p:nvPicPr>
          <p:cNvPr id="7" name="Содержимое 6" descr="http://xn--90aamkbbnf2a4b.xn--b1afaboidnttn.xn--p1ai/images/simg/images/10_02_2020_nadegda_anons.jpg"/>
          <p:cNvPicPr>
            <a:picLocks noGrp="1"/>
          </p:cNvPicPr>
          <p:nvPr>
            <p:ph idx="1"/>
          </p:nvPr>
        </p:nvPicPr>
        <p:blipFill>
          <a:blip r:embed="rId2"/>
          <a:srcRect/>
          <a:stretch>
            <a:fillRect/>
          </a:stretch>
        </p:blipFill>
        <p:spPr bwMode="auto">
          <a:xfrm>
            <a:off x="3286116" y="714356"/>
            <a:ext cx="5715040" cy="571504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 </a:t>
            </a:r>
            <a:r>
              <a:rPr lang="ru-RU" sz="2400" dirty="0" smtClean="0">
                <a:solidFill>
                  <a:srgbClr val="00B050"/>
                </a:solidFill>
                <a:latin typeface="Times New Roman" pitchFamily="18" charset="0"/>
                <a:cs typeface="Times New Roman" pitchFamily="18" charset="0"/>
              </a:rPr>
              <a:t>Как внести свой вклад в сохранение природы </a:t>
            </a:r>
            <a:r>
              <a:rPr lang="ru-RU" sz="2400" dirty="0" smtClean="0">
                <a:solidFill>
                  <a:srgbClr val="00B050"/>
                </a:solidFill>
                <a:latin typeface="Times New Roman" pitchFamily="18" charset="0"/>
                <a:cs typeface="Times New Roman" pitchFamily="18" charset="0"/>
              </a:rPr>
              <a:t>?</a:t>
            </a:r>
            <a:endParaRPr lang="ru-RU" sz="2400" dirty="0">
              <a:solidFill>
                <a:srgbClr val="00B05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28596" y="1785926"/>
            <a:ext cx="3008313" cy="4572032"/>
          </a:xfrm>
        </p:spPr>
        <p:txBody>
          <a:bodyPr>
            <a:noAutofit/>
          </a:bodyPr>
          <a:lstStyle/>
          <a:p>
            <a:pPr fontAlgn="base"/>
            <a:r>
              <a:rPr lang="ru-RU" sz="1800" b="1" dirty="0" smtClean="0">
                <a:solidFill>
                  <a:srgbClr val="0070C0"/>
                </a:solidFill>
                <a:latin typeface="Times New Roman" pitchFamily="18" charset="0"/>
                <a:cs typeface="Times New Roman" pitchFamily="18" charset="0"/>
              </a:rPr>
              <a:t>Некоторые люди прекрасно чувствуют себя до старости, а некоторые к тридцати годам неизлечимо больны. Несмотря на возможности медицины, многое зависит от самого человека.</a:t>
            </a:r>
          </a:p>
          <a:p>
            <a:pPr fontAlgn="base"/>
            <a:r>
              <a:rPr lang="ru-RU" sz="1800" b="1" dirty="0" smtClean="0">
                <a:solidFill>
                  <a:srgbClr val="0070C0"/>
                </a:solidFill>
                <a:latin typeface="Times New Roman" pitchFamily="18" charset="0"/>
                <a:cs typeface="Times New Roman" pitchFamily="18" charset="0"/>
              </a:rPr>
              <a:t>Образ жизни, который ведет человек, придает или отнимает силы, лечит или губит. Здоровый образ жизни – это совокупность привычек, которые помогают людям быть здоровыми и счастливыми</a:t>
            </a:r>
          </a:p>
          <a:p>
            <a:endParaRPr lang="ru-RU" sz="1800" dirty="0">
              <a:solidFill>
                <a:srgbClr val="0070C0"/>
              </a:solidFill>
              <a:latin typeface="Times New Roman" pitchFamily="18" charset="0"/>
              <a:cs typeface="Times New Roman" pitchFamily="18" charset="0"/>
            </a:endParaRPr>
          </a:p>
        </p:txBody>
      </p:sp>
      <p:pic>
        <p:nvPicPr>
          <p:cNvPr id="5" name="Содержимое 4" descr="https://xn--j1ahfl.xn--p1ai/data/images/u234304/t1541840466ab.jpg"/>
          <p:cNvPicPr>
            <a:picLocks noGrp="1"/>
          </p:cNvPicPr>
          <p:nvPr>
            <p:ph idx="1"/>
          </p:nvPr>
        </p:nvPicPr>
        <p:blipFill>
          <a:blip r:embed="rId2"/>
          <a:srcRect/>
          <a:stretch>
            <a:fillRect/>
          </a:stretch>
        </p:blipFill>
        <p:spPr bwMode="auto">
          <a:xfrm>
            <a:off x="3428992" y="357166"/>
            <a:ext cx="5500726" cy="607223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012810"/>
          </a:xfrm>
        </p:spPr>
        <p:txBody>
          <a:bodyPr>
            <a:noAutofit/>
          </a:bodyPr>
          <a:lstStyle/>
          <a:p>
            <a:pPr algn="ctr"/>
            <a:r>
              <a:rPr lang="ru-RU" sz="2400" dirty="0" smtClean="0">
                <a:solidFill>
                  <a:srgbClr val="FF0000"/>
                </a:solidFill>
                <a:latin typeface="Times New Roman" pitchFamily="18" charset="0"/>
                <a:cs typeface="Times New Roman" pitchFamily="18" charset="0"/>
              </a:rPr>
              <a:t>Правильное питание</a:t>
            </a:r>
            <a:br>
              <a:rPr lang="ru-RU" sz="2400" dirty="0" smtClean="0">
                <a:solidFill>
                  <a:srgbClr val="FF0000"/>
                </a:solidFill>
                <a:latin typeface="Times New Roman" pitchFamily="18" charset="0"/>
                <a:cs typeface="Times New Roman" pitchFamily="18" charset="0"/>
              </a:rPr>
            </a:br>
            <a:endParaRPr lang="ru-RU" sz="2400" dirty="0">
              <a:solidFill>
                <a:srgbClr val="FF000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214282" y="1071546"/>
            <a:ext cx="3357586" cy="5429288"/>
          </a:xfrm>
        </p:spPr>
        <p:txBody>
          <a:bodyPr>
            <a:normAutofit fontScale="92500" lnSpcReduction="10000"/>
          </a:bodyPr>
          <a:lstStyle/>
          <a:p>
            <a:pPr fontAlgn="base"/>
            <a:r>
              <a:rPr lang="ru-RU" sz="1500" b="1" dirty="0" smtClean="0">
                <a:solidFill>
                  <a:srgbClr val="0070C0"/>
                </a:solidFill>
                <a:latin typeface="Times New Roman" pitchFamily="18" charset="0"/>
                <a:cs typeface="Times New Roman" pitchFamily="18" charset="0"/>
              </a:rPr>
              <a:t>Пища – это то, из чего мы состоим. </a:t>
            </a:r>
          </a:p>
          <a:p>
            <a:pPr fontAlgn="base"/>
            <a:r>
              <a:rPr lang="ru-RU" sz="1500" b="1" dirty="0" smtClean="0">
                <a:solidFill>
                  <a:srgbClr val="0070C0"/>
                </a:solidFill>
                <a:latin typeface="Times New Roman" pitchFamily="18" charset="0"/>
                <a:cs typeface="Times New Roman" pitchFamily="18" charset="0"/>
              </a:rPr>
              <a:t>Основы правильного питания независимо от того, едите вы животную пищу или нет, просты:</a:t>
            </a:r>
          </a:p>
          <a:p>
            <a:pPr fontAlgn="base"/>
            <a:r>
              <a:rPr lang="ru-RU" sz="1500" b="1" dirty="0" smtClean="0">
                <a:solidFill>
                  <a:srgbClr val="0070C0"/>
                </a:solidFill>
                <a:latin typeface="Times New Roman" pitchFamily="18" charset="0"/>
                <a:cs typeface="Times New Roman" pitchFamily="18" charset="0"/>
              </a:rPr>
              <a:t>Употреблять в достаточной мере витамины и минералы;</a:t>
            </a:r>
          </a:p>
          <a:p>
            <a:pPr fontAlgn="base"/>
            <a:r>
              <a:rPr lang="ru-RU" sz="1500" b="1" dirty="0" smtClean="0">
                <a:solidFill>
                  <a:srgbClr val="0070C0"/>
                </a:solidFill>
                <a:latin typeface="Times New Roman" pitchFamily="18" charset="0"/>
                <a:cs typeface="Times New Roman" pitchFamily="18" charset="0"/>
              </a:rPr>
              <a:t>Есть по желанию, не голодать и не переедать. После обеда должно оставаться небольшое ощущение голода, которое исчезнет, когда еда в желудке разбухнет;</a:t>
            </a:r>
          </a:p>
          <a:p>
            <a:pPr fontAlgn="base"/>
            <a:r>
              <a:rPr lang="ru-RU" sz="1500" b="1" dirty="0" smtClean="0">
                <a:solidFill>
                  <a:srgbClr val="0070C0"/>
                </a:solidFill>
                <a:latin typeface="Times New Roman" pitchFamily="18" charset="0"/>
                <a:cs typeface="Times New Roman" pitchFamily="18" charset="0"/>
              </a:rPr>
              <a:t>Отказаться от полуфабрикатов, жирного</a:t>
            </a:r>
            <a:r>
              <a:rPr lang="ru-RU" sz="1500" b="1" dirty="0" smtClean="0">
                <a:solidFill>
                  <a:srgbClr val="0070C0"/>
                </a:solidFill>
                <a:latin typeface="Times New Roman" pitchFamily="18" charset="0"/>
                <a:cs typeface="Times New Roman" pitchFamily="18" charset="0"/>
              </a:rPr>
              <a:t>, </a:t>
            </a:r>
            <a:r>
              <a:rPr lang="ru-RU" sz="1500" b="1" dirty="0" smtClean="0">
                <a:solidFill>
                  <a:srgbClr val="0070C0"/>
                </a:solidFill>
                <a:latin typeface="Times New Roman" pitchFamily="18" charset="0"/>
                <a:cs typeface="Times New Roman" pitchFamily="18" charset="0"/>
              </a:rPr>
              <a:t>очень сладких продуктов, газировок, мучного.</a:t>
            </a:r>
          </a:p>
          <a:p>
            <a:pPr fontAlgn="base"/>
            <a:r>
              <a:rPr lang="ru-RU" sz="1500" b="1" dirty="0" smtClean="0">
                <a:solidFill>
                  <a:srgbClr val="0070C0"/>
                </a:solidFill>
                <a:latin typeface="Times New Roman" pitchFamily="18" charset="0"/>
                <a:cs typeface="Times New Roman" pitchFamily="18" charset="0"/>
              </a:rPr>
              <a:t>Единичные </a:t>
            </a:r>
            <a:r>
              <a:rPr lang="ru-RU" sz="1500" b="1" dirty="0" smtClean="0">
                <a:solidFill>
                  <a:srgbClr val="0070C0"/>
                </a:solidFill>
                <a:latin typeface="Times New Roman" pitchFamily="18" charset="0"/>
                <a:cs typeface="Times New Roman" pitchFamily="18" charset="0"/>
              </a:rPr>
              <a:t>случаи безвредны, но не стоит ими злоупотреблять. Если хочется съесть чего-то вредного, лучше съесть и забыть, чем ждать, пока случится срыв.</a:t>
            </a:r>
          </a:p>
          <a:p>
            <a:pPr fontAlgn="base"/>
            <a:r>
              <a:rPr lang="ru-RU" sz="1500" b="1" dirty="0" smtClean="0">
                <a:solidFill>
                  <a:srgbClr val="0070C0"/>
                </a:solidFill>
                <a:latin typeface="Times New Roman" pitchFamily="18" charset="0"/>
                <a:cs typeface="Times New Roman" pitchFamily="18" charset="0"/>
              </a:rPr>
              <a:t>Полезные вещества есть в пище, ультрафиолетовом излучении Солнца, их недостаточность приводит к болезням. Аптечные варианты созданы для больных, здоровым людям лучше находить полезные вещества из пищи.</a:t>
            </a:r>
          </a:p>
          <a:p>
            <a:endParaRPr lang="ru-RU" dirty="0">
              <a:solidFill>
                <a:srgbClr val="0070C0"/>
              </a:solidFill>
            </a:endParaRPr>
          </a:p>
        </p:txBody>
      </p:sp>
      <p:pic>
        <p:nvPicPr>
          <p:cNvPr id="21506" name="Picture 2"/>
          <p:cNvPicPr>
            <a:picLocks noGrp="1" noChangeAspect="1" noChangeArrowheads="1"/>
          </p:cNvPicPr>
          <p:nvPr>
            <p:ph idx="1"/>
          </p:nvPr>
        </p:nvPicPr>
        <p:blipFill>
          <a:blip r:embed="rId2" cstate="print"/>
          <a:srcRect/>
          <a:stretch>
            <a:fillRect/>
          </a:stretch>
        </p:blipFill>
        <p:spPr bwMode="auto">
          <a:xfrm>
            <a:off x="3500430" y="142852"/>
            <a:ext cx="2682272" cy="279876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a:stretch>
            <a:fillRect/>
          </a:stretch>
        </p:blipFill>
        <p:spPr bwMode="auto">
          <a:xfrm>
            <a:off x="6345243" y="142852"/>
            <a:ext cx="2655913" cy="2857520"/>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a:srcRect/>
          <a:stretch>
            <a:fillRect/>
          </a:stretch>
        </p:blipFill>
        <p:spPr bwMode="auto">
          <a:xfrm>
            <a:off x="3500431" y="3071810"/>
            <a:ext cx="2643206" cy="3429024"/>
          </a:xfrm>
          <a:prstGeom prst="rect">
            <a:avLst/>
          </a:prstGeom>
          <a:noFill/>
          <a:ln w="9525">
            <a:noFill/>
            <a:miter lim="800000"/>
            <a:headEnd/>
            <a:tailEnd/>
          </a:ln>
          <a:effectLst/>
        </p:spPr>
      </p:pic>
      <p:pic>
        <p:nvPicPr>
          <p:cNvPr id="21509" name="Picture 5"/>
          <p:cNvPicPr>
            <a:picLocks noChangeAspect="1" noChangeArrowheads="1"/>
          </p:cNvPicPr>
          <p:nvPr/>
        </p:nvPicPr>
        <p:blipFill>
          <a:blip r:embed="rId5" cstate="print"/>
          <a:srcRect/>
          <a:stretch>
            <a:fillRect/>
          </a:stretch>
        </p:blipFill>
        <p:spPr bwMode="auto">
          <a:xfrm>
            <a:off x="6286512" y="3071811"/>
            <a:ext cx="2714676" cy="3500462"/>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1902</TotalTime>
  <Words>1082</Words>
  <PresentationFormat>Экран (4:3)</PresentationFormat>
  <Paragraphs>49</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Экология и здоровый образ жизни</vt:lpstr>
      <vt:lpstr>У Ф. Энгельса есть пророческие слова:</vt:lpstr>
      <vt:lpstr>ЗАГРЯЗНЕНИЕ ОКРУЖАЮЩЕЙ СРЕДЫ. </vt:lpstr>
      <vt:lpstr>Слайд 4</vt:lpstr>
      <vt:lpstr>Слайд 5</vt:lpstr>
      <vt:lpstr>Что делает человечество для сохранения природы ?</vt:lpstr>
      <vt:lpstr>От фонда помощи природе до личного вклада каждого </vt:lpstr>
      <vt:lpstr> Как внести свой вклад в сохранение природы ?</vt:lpstr>
      <vt:lpstr>Правильное питание </vt:lpstr>
      <vt:lpstr> Физическая нагрузка </vt:lpstr>
      <vt:lpstr>Гигиена </vt:lpstr>
      <vt:lpstr>Закаливание </vt:lpstr>
      <vt:lpstr>Отказ от вредных привычек </vt:lpstr>
      <vt:lpstr>Окружение </vt:lpstr>
      <vt:lpstr>Мы за ЗОЖ</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Экология и здоровый образ жизни</dc:title>
  <cp:lastModifiedBy>1</cp:lastModifiedBy>
  <cp:revision>55</cp:revision>
  <dcterms:modified xsi:type="dcterms:W3CDTF">2020-11-20T12:24:52Z</dcterms:modified>
</cp:coreProperties>
</file>