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5F803-AD19-4927-B8C0-B40810B78BB4}" type="datetimeFigureOut">
              <a:rPr lang="ru-RU" smtClean="0"/>
              <a:pPr/>
              <a:t>13.01.2019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3A217-FB73-46A8-A542-5F4699997E2A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256832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5F803-AD19-4927-B8C0-B40810B78BB4}" type="datetimeFigureOut">
              <a:rPr lang="ru-RU" smtClean="0"/>
              <a:pPr/>
              <a:t>13.01.2019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3A217-FB73-46A8-A542-5F4699997E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83341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5F803-AD19-4927-B8C0-B40810B78BB4}" type="datetimeFigureOut">
              <a:rPr lang="ru-RU" smtClean="0"/>
              <a:pPr/>
              <a:t>13.01.2019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3A217-FB73-46A8-A542-5F4699997E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127861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5F803-AD19-4927-B8C0-B40810B78BB4}" type="datetimeFigureOut">
              <a:rPr lang="ru-RU" smtClean="0"/>
              <a:pPr/>
              <a:t>13.01.2019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3A217-FB73-46A8-A542-5F4699997E2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11682892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5F803-AD19-4927-B8C0-B40810B78BB4}" type="datetimeFigureOut">
              <a:rPr lang="ru-RU" smtClean="0"/>
              <a:pPr/>
              <a:t>13.01.2019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3A217-FB73-46A8-A542-5F4699997E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618584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5F803-AD19-4927-B8C0-B40810B78BB4}" type="datetimeFigureOut">
              <a:rPr lang="ru-RU" smtClean="0"/>
              <a:pPr/>
              <a:t>13.01.2019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3A217-FB73-46A8-A542-5F4699997E2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3156487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5F803-AD19-4927-B8C0-B40810B78BB4}" type="datetimeFigureOut">
              <a:rPr lang="ru-RU" smtClean="0"/>
              <a:pPr/>
              <a:t>13.01.2019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3A217-FB73-46A8-A542-5F4699997E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655584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5F803-AD19-4927-B8C0-B40810B78BB4}" type="datetimeFigureOut">
              <a:rPr lang="ru-RU" smtClean="0"/>
              <a:pPr/>
              <a:t>13.01.2019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3A217-FB73-46A8-A542-5F4699997E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6045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5F803-AD19-4927-B8C0-B40810B78BB4}" type="datetimeFigureOut">
              <a:rPr lang="ru-RU" smtClean="0"/>
              <a:pPr/>
              <a:t>13.01.2019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3A217-FB73-46A8-A542-5F4699997E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1174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5F803-AD19-4927-B8C0-B40810B78BB4}" type="datetimeFigureOut">
              <a:rPr lang="ru-RU" smtClean="0"/>
              <a:pPr/>
              <a:t>13.01.2019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3A217-FB73-46A8-A542-5F4699997E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39617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5F803-AD19-4927-B8C0-B40810B78BB4}" type="datetimeFigureOut">
              <a:rPr lang="ru-RU" smtClean="0"/>
              <a:pPr/>
              <a:t>13.01.2019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3A217-FB73-46A8-A542-5F4699997E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89505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5F803-AD19-4927-B8C0-B40810B78BB4}" type="datetimeFigureOut">
              <a:rPr lang="ru-RU" smtClean="0"/>
              <a:pPr/>
              <a:t>13.01.2019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3A217-FB73-46A8-A542-5F4699997E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26017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5F803-AD19-4927-B8C0-B40810B78BB4}" type="datetimeFigureOut">
              <a:rPr lang="ru-RU" smtClean="0"/>
              <a:pPr/>
              <a:t>13.01.2019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3A217-FB73-46A8-A542-5F4699997E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25300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5F803-AD19-4927-B8C0-B40810B78BB4}" type="datetimeFigureOut">
              <a:rPr lang="ru-RU" smtClean="0"/>
              <a:pPr/>
              <a:t>13.01.2019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3A217-FB73-46A8-A542-5F4699997E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71998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5F803-AD19-4927-B8C0-B40810B78BB4}" type="datetimeFigureOut">
              <a:rPr lang="ru-RU" smtClean="0"/>
              <a:pPr/>
              <a:t>13.01.2019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3A217-FB73-46A8-A542-5F4699997E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05363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5F803-AD19-4927-B8C0-B40810B78BB4}" type="datetimeFigureOut">
              <a:rPr lang="ru-RU" smtClean="0"/>
              <a:pPr/>
              <a:t>13.01.2019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3A217-FB73-46A8-A542-5F4699997E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8167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5F803-AD19-4927-B8C0-B40810B78BB4}" type="datetimeFigureOut">
              <a:rPr lang="ru-RU" smtClean="0"/>
              <a:pPr/>
              <a:t>13.01.2019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3A217-FB73-46A8-A542-5F4699997E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53430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000">
              <a:schemeClr val="bg2">
                <a:tint val="97000"/>
                <a:hueMod val="92000"/>
                <a:satMod val="169000"/>
                <a:lumMod val="164000"/>
              </a:schemeClr>
            </a:gs>
            <a:gs pos="85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1B5F803-AD19-4927-B8C0-B40810B78BB4}" type="datetimeFigureOut">
              <a:rPr lang="ru-RU" smtClean="0"/>
              <a:pPr/>
              <a:t>13.01.2019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2F43A217-FB73-46A8-A542-5F4699997E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792723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9245" y="685800"/>
            <a:ext cx="9981127" cy="1864217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Che" panose="02030609000101010101" pitchFamily="49" charset="-127"/>
                <a:ea typeface="BatangChe" panose="02030609000101010101" pitchFamily="49" charset="-127"/>
              </a:rPr>
              <a:t>Внедрение ИКТ в РАБОТУ ПЕДАГОГА  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Che" panose="02030609000101010101" pitchFamily="49" charset="-127"/>
              <a:ea typeface="BatangChe" panose="02030609000101010101" pitchFamily="49" charset="-127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4210" y="3843867"/>
            <a:ext cx="11085423" cy="2805127"/>
          </a:xfrm>
        </p:spPr>
        <p:txBody>
          <a:bodyPr>
            <a:normAutofit fontScale="85000" lnSpcReduction="20000"/>
          </a:bodyPr>
          <a:lstStyle/>
          <a:p>
            <a:pPr algn="r"/>
            <a:endParaRPr lang="ru-RU" dirty="0" smtClean="0"/>
          </a:p>
          <a:p>
            <a:pPr algn="r"/>
            <a:endParaRPr lang="ru-RU" dirty="0" smtClean="0"/>
          </a:p>
          <a:p>
            <a:pPr algn="r"/>
            <a:r>
              <a:rPr lang="ru-RU" dirty="0" smtClean="0"/>
              <a:t>  </a:t>
            </a:r>
          </a:p>
          <a:p>
            <a:pPr algn="r"/>
            <a:r>
              <a:rPr lang="ru-RU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Che" panose="02030609000101010101" pitchFamily="49" charset="-127"/>
                <a:ea typeface="BatangChe" panose="02030609000101010101" pitchFamily="49" charset="-127"/>
              </a:rPr>
              <a:t>Выполнила: </a:t>
            </a:r>
          </a:p>
          <a:p>
            <a:pPr algn="r"/>
            <a:r>
              <a:rPr lang="ru-RU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Che" panose="02030609000101010101" pitchFamily="49" charset="-127"/>
                <a:ea typeface="BatangChe" panose="02030609000101010101" pitchFamily="49" charset="-127"/>
              </a:rPr>
              <a:t>педагог-психолог МБДОУ № 330 </a:t>
            </a:r>
          </a:p>
          <a:p>
            <a:pPr algn="r"/>
            <a:r>
              <a:rPr lang="ru-RU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Che" panose="02030609000101010101" pitchFamily="49" charset="-127"/>
                <a:ea typeface="BatangChe" panose="02030609000101010101" pitchFamily="49" charset="-127"/>
              </a:rPr>
              <a:t>Кауткина В.А.</a:t>
            </a:r>
          </a:p>
          <a:p>
            <a:endParaRPr lang="ru-RU" b="1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Che" panose="02030609000101010101" pitchFamily="49" charset="-127"/>
              <a:ea typeface="BatangChe" panose="02030609000101010101" pitchFamily="49" charset="-127"/>
            </a:endParaRPr>
          </a:p>
          <a:p>
            <a:pPr algn="ctr"/>
            <a:r>
              <a:rPr lang="ru-RU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Che" panose="02030609000101010101" pitchFamily="49" charset="-127"/>
                <a:ea typeface="BatangChe" panose="02030609000101010101" pitchFamily="49" charset="-127"/>
              </a:rPr>
              <a:t>г. Красноярск - 2019</a:t>
            </a:r>
            <a:endParaRPr lang="ru-RU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Che" panose="02030609000101010101" pitchFamily="49" charset="-127"/>
              <a:ea typeface="BatangChe" panose="02030609000101010101" pitchFamily="49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7446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38" y="238888"/>
            <a:ext cx="8825548" cy="1829063"/>
          </a:xfrm>
        </p:spPr>
        <p:txBody>
          <a:bodyPr>
            <a:normAutofit/>
          </a:bodyPr>
          <a:lstStyle/>
          <a:p>
            <a:pPr algn="ctr"/>
            <a:r>
              <a:rPr lang="ru-RU" sz="31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Che" pitchFamily="49" charset="-127"/>
                <a:ea typeface="BatangChe" pitchFamily="49" charset="-127"/>
              </a:rPr>
              <a:t>Список использованной литературы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/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42007" y="2250831"/>
            <a:ext cx="10274521" cy="4244796"/>
          </a:xfrm>
        </p:spPr>
        <p:txBody>
          <a:bodyPr>
            <a:normAutofit/>
          </a:bodyPr>
          <a:lstStyle/>
          <a:p>
            <a:pPr algn="just"/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Полат</a:t>
            </a:r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 Е.С. Новые педагогические технологии. - М., 2000г.</a:t>
            </a:r>
          </a:p>
          <a:p>
            <a:pPr algn="just"/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Горвиц</a:t>
            </a:r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 Ю.Н., </a:t>
            </a:r>
            <a:r>
              <a:rPr lang="ru-RU" sz="1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Поздняк</a:t>
            </a:r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 Л.А. Кому работать с компьютером в детском саду. Дошкольное воспитание, 1991 г., № 5.</a:t>
            </a:r>
          </a:p>
          <a:p>
            <a:pPr algn="just"/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 Калинина Т.В. Управление ДОУ. “Новые информационные технологии в дошкольном детстве”. М., Сфера, 2008.</a:t>
            </a:r>
          </a:p>
          <a:p>
            <a:pPr algn="just"/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Ксензова</a:t>
            </a:r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 Г.Ю. Перспективные школьные технологии: учебно-методическое пособие. - М.: Педагогическое общество России, 2000.</a:t>
            </a:r>
          </a:p>
          <a:p>
            <a:pPr algn="just"/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Моторин</a:t>
            </a:r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 В.А. "Воспитательные возможности компьютерных игр". Дошкольное воспитание, 2000 г., № 11.</a:t>
            </a:r>
          </a:p>
          <a:p>
            <a:pPr algn="just"/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5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226" y="317669"/>
            <a:ext cx="11283696" cy="1665876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Che" panose="02030609000101010101" pitchFamily="49" charset="-127"/>
                <a:ea typeface="BatangChe" panose="02030609000101010101" pitchFamily="49" charset="-127"/>
              </a:rPr>
              <a:t>ряд событий, определяющих ускоренное развитие 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Che" panose="02030609000101010101" pitchFamily="49" charset="-127"/>
                <a:ea typeface="BatangChe" panose="02030609000101010101" pitchFamily="49" charset="-127"/>
              </a:rPr>
              <a:t>интернет технологий 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Che" panose="02030609000101010101" pitchFamily="49" charset="-127"/>
                <a:ea typeface="BatangChe" panose="02030609000101010101" pitchFamily="49" charset="-127"/>
              </a:rPr>
              <a:t>в 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Che" panose="02030609000101010101" pitchFamily="49" charset="-127"/>
                <a:ea typeface="BatangChe" panose="02030609000101010101" pitchFamily="49" charset="-127"/>
              </a:rPr>
              <a:t>дошкольных учреждениях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Che" panose="02030609000101010101" pitchFamily="49" charset="-127"/>
                <a:ea typeface="BatangChe" panose="02030609000101010101" pitchFamily="49" charset="-127"/>
              </a:rPr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4226" y="1802673"/>
            <a:ext cx="11112518" cy="4767944"/>
          </a:xfrm>
        </p:spPr>
        <p:txBody>
          <a:bodyPr>
            <a:noAutofit/>
          </a:bodyPr>
          <a:lstStyle/>
          <a:p>
            <a:pPr algn="just"/>
            <a:r>
              <a:rPr lang="ru-RU" sz="14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Принятие 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на государственном уровне Стратегии развития информационного общества (2008г.);</a:t>
            </a:r>
          </a:p>
          <a:p>
            <a:pPr algn="just"/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 Принятие 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Концепции социально-экономического развития страны до 2020 года (2008г.);</a:t>
            </a:r>
          </a:p>
          <a:p>
            <a:pPr algn="just"/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 Реализация 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программы «Электронная Россия» (2010г.);</a:t>
            </a:r>
          </a:p>
          <a:p>
            <a:pPr algn="just"/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  Подключение 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в рамках национального проекта «Образование» (2005г.) школ и детских садов к интернету;</a:t>
            </a:r>
          </a:p>
          <a:p>
            <a:pPr algn="just"/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 Принятие 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Закона «Об образовании» (2012г.);</a:t>
            </a:r>
          </a:p>
          <a:p>
            <a:pPr algn="just"/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  Принятие 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ФГОС ДО (2013г.);</a:t>
            </a:r>
          </a:p>
          <a:p>
            <a:pPr algn="just"/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 Принятие 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профессионального стандарта педагога (2013г.).</a:t>
            </a:r>
          </a:p>
          <a:p>
            <a:pPr algn="just"/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  В 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соответствии с законом “Об образовании в РФ”, дошкольное образование является одним из уровней общего образования. Поэтому информатизация детского сада стала необходимой реальностью современного общества. «Компьютерные технологии призваны в настоящий момент стать не дополнительным «довеском» в обучении и воспитании, а неотъемлемой частью целостного образовательного процесса, значительно повышающей его качество» (Из «Концепции долгосрочного социально-экономического развития РФ на период до 2020 года»).</a:t>
            </a:r>
          </a:p>
        </p:txBody>
      </p:sp>
    </p:spTree>
    <p:extLst>
      <p:ext uri="{BB962C8B-B14F-4D97-AF65-F5344CB8AC3E}">
        <p14:creationId xmlns="" xmlns:p14="http://schemas.microsoft.com/office/powerpoint/2010/main" val="3608287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2308" y="496389"/>
            <a:ext cx="9776524" cy="1200330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Che" panose="02030609000101010101" pitchFamily="49" charset="-127"/>
                <a:ea typeface="BatangChe" panose="02030609000101010101" pitchFamily="49" charset="-127"/>
              </a:rPr>
              <a:t>Определение ИНФОРМАЦИОННЫХ ТЕХНОЛОГИЙ</a:t>
            </a:r>
            <a:endParaRPr 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Che" panose="02030609000101010101" pitchFamily="49" charset="-127"/>
              <a:ea typeface="BatangChe" panose="02030609000101010101" pitchFamily="49" charset="-127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5924" y="1975104"/>
            <a:ext cx="10562908" cy="4033810"/>
          </a:xfrm>
        </p:spPr>
        <p:txBody>
          <a:bodyPr>
            <a:normAutofit/>
          </a:bodyPr>
          <a:lstStyle/>
          <a:p>
            <a:pPr algn="just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Che" panose="02030609000101010101" pitchFamily="49" charset="-127"/>
                <a:ea typeface="BatangChe" panose="02030609000101010101" pitchFamily="49" charset="-127"/>
              </a:rPr>
              <a:t>     </a:t>
            </a:r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Информационные 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образовательные технологии – это </a:t>
            </a:r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все технологии 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в сфере образования, использующие специальные технические средства (ПК, мультимедиа) для достижения педагогических целей</a:t>
            </a:r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.</a:t>
            </a:r>
          </a:p>
          <a:p>
            <a:pPr marL="0" indent="0" algn="just">
              <a:buNone/>
            </a:pP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just"/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     Информационно-коммуникационные 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технологии (ИКТ) в образовании – это комплекс учебно-методических материалов, технических и инструментальных средств вычислительной техники в учебном процессе, формах и методах их применения для совершенствования деятельности специалистов учреждений образования (администрации, воспитателей, специалистов), а также для образования (развития, диагностики, коррекции) детей.</a:t>
            </a:r>
          </a:p>
          <a:p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54534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2771" y="244517"/>
            <a:ext cx="11056685" cy="13099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Che" panose="02030609000101010101" pitchFamily="49" charset="-127"/>
                <a:ea typeface="BatangChe" panose="02030609000101010101" pitchFamily="49" charset="-127"/>
              </a:rPr>
              <a:t>ИНФОРМАЦИОННЫЕ КОМПЬЮТЕРНЫЕ ТЕХНОЛОГИИ в </a:t>
            </a:r>
            <a:b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Che" panose="02030609000101010101" pitchFamily="49" charset="-127"/>
                <a:ea typeface="BatangChe" panose="02030609000101010101" pitchFamily="49" charset="-127"/>
              </a:rPr>
            </a:b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Che" panose="02030609000101010101" pitchFamily="49" charset="-127"/>
                <a:ea typeface="BatangChe" panose="02030609000101010101" pitchFamily="49" charset="-127"/>
              </a:rPr>
              <a:t>педагогической деятельности</a:t>
            </a:r>
            <a:b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Che" panose="02030609000101010101" pitchFamily="49" charset="-127"/>
                <a:ea typeface="BatangChe" panose="02030609000101010101" pitchFamily="49" charset="-127"/>
              </a:rPr>
            </a:b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Che" panose="02030609000101010101" pitchFamily="49" charset="-127"/>
                <a:ea typeface="BatangChe" panose="02030609000101010101" pitchFamily="49" charset="-127"/>
              </a:rPr>
              <a:t>для детей: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Che" panose="02030609000101010101" pitchFamily="49" charset="-127"/>
                <a:ea typeface="BatangChe" panose="02030609000101010101" pitchFamily="49" charset="-127"/>
              </a:rPr>
              <a:t> 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Che" panose="02030609000101010101" pitchFamily="49" charset="-127"/>
                <a:ea typeface="BatangChe" panose="02030609000101010101" pitchFamily="49" charset="-127"/>
              </a:rPr>
              <a:t>          для взрослых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Che" panose="02030609000101010101" pitchFamily="49" charset="-127"/>
                <a:ea typeface="BatangChe" panose="02030609000101010101" pitchFamily="49" charset="-127"/>
              </a:rPr>
              <a:t>: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Che" panose="02030609000101010101" pitchFamily="49" charset="-127"/>
              <a:ea typeface="BatangChe" panose="02030609000101010101" pitchFamily="49" charset="-127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09006" y="1751583"/>
            <a:ext cx="5408023" cy="4675343"/>
          </a:xfrm>
        </p:spPr>
        <p:txBody>
          <a:bodyPr>
            <a:noAutofit/>
          </a:bodyPr>
          <a:lstStyle/>
          <a:p>
            <a:pPr algn="just"/>
            <a:r>
              <a:rPr lang="ru-RU" sz="1600" b="1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показ информации на 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экране в игровой форме, что вызывает у детей огромный интерес, так как это отвечает основному виду деятельности дошкольника — </a:t>
            </a:r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игре;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just"/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 привлечение внимания 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детей движением, звуком, </a:t>
            </a:r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мультипликацией;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just"/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 в 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доступной форме, ярко, образно, </a:t>
            </a:r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преподнесение 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дошкольникам материал, что соответствует наглядно-образному мышлению детей дошкольного </a:t>
            </a:r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возраста;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just"/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 способствуют развитию 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у дошкольников исследовательских способностей, познавательной активности, навыков и </a:t>
            </a:r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талантов;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just"/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 поощрение 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детей при решении проблемных задач и преодолении </a:t>
            </a:r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трудностей.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954437" y="1658983"/>
            <a:ext cx="5841323" cy="4767943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     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нормативные </a:t>
            </a: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документы предъявляют определенные требования к кадровому 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обеспечению</a:t>
            </a: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;</a:t>
            </a:r>
            <a:endParaRPr lang="ru-RU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just"/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     одним </a:t>
            </a: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из основных требований является владение 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педагогом информационно-коммуникационными </a:t>
            </a: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технологиями и умение применять их в воспитательно-образовательном 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процессе</a:t>
            </a: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;</a:t>
            </a:r>
            <a:endParaRPr lang="ru-RU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just"/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     коммуникативная </a:t>
            </a: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компетентность педагога предполагает способность выстраивать коммуникации в различных форматах: устном, письменном, дискуссионном, визуальном, компьютерном, 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электронном</a:t>
            </a: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;</a:t>
            </a:r>
            <a:endParaRPr lang="ru-RU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just"/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     педагог </a:t>
            </a: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должен не только уметь пользоваться компьютером и современным мультимедийным оборудованием, но и создавать свои образовательные ресурсы, широко использовать их в своей педагогической 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деятельности</a:t>
            </a: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;</a:t>
            </a:r>
            <a:endParaRPr lang="ru-RU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just"/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      поэтому </a:t>
            </a: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первостепенной задачей в настоящее время становится повышение компьютерной грамотности педагогов, освоение ими работы с программными образовательными комплексами, ресурсами глобальной компьютерной сети Интернет для того, чтобы в перспективе каждый из них мог использовать современные компьютерные технологии для подготовки и проведения занятий с детьми на качественно новом 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уровне.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8031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4028" y="150463"/>
            <a:ext cx="10549845" cy="1507067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Che" panose="02030609000101010101" pitchFamily="49" charset="-127"/>
                <a:ea typeface="BatangChe" panose="02030609000101010101" pitchFamily="49" charset="-127"/>
              </a:rPr>
              <a:t>средства 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Che" panose="02030609000101010101" pitchFamily="49" charset="-127"/>
                <a:ea typeface="BatangChe" panose="02030609000101010101" pitchFamily="49" charset="-127"/>
              </a:rPr>
              <a:t>икт  для 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Che" panose="02030609000101010101" pitchFamily="49" charset="-127"/>
                <a:ea typeface="BatangChe" panose="02030609000101010101" pitchFamily="49" charset="-127"/>
              </a:rPr>
              <a:t>Использования 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Che" panose="02030609000101010101" pitchFamily="49" charset="-127"/>
                <a:ea typeface="BatangChe" panose="02030609000101010101" pitchFamily="49" charset="-127"/>
              </a:rPr>
              <a:t>педагогами В 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Che" panose="02030609000101010101" pitchFamily="49" charset="-127"/>
                <a:ea typeface="BatangChe" panose="02030609000101010101" pitchFamily="49" charset="-127"/>
              </a:rPr>
              <a:t>своей 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Che" panose="02030609000101010101" pitchFamily="49" charset="-127"/>
                <a:ea typeface="BatangChe" panose="02030609000101010101" pitchFamily="49" charset="-127"/>
              </a:rPr>
              <a:t>работе:</a:t>
            </a:r>
            <a:endParaRPr 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Che" panose="02030609000101010101" pitchFamily="49" charset="-127"/>
              <a:ea typeface="BatangChe" panose="02030609000101010101" pitchFamily="49" charset="-127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58085" y="1763486"/>
            <a:ext cx="4227424" cy="4361665"/>
          </a:xfrm>
        </p:spPr>
        <p:txBody>
          <a:bodyPr>
            <a:normAutofit/>
          </a:bodyPr>
          <a:lstStyle/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	</a:t>
            </a:r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компьютер;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 мультимедийный проектор;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	</a:t>
            </a:r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принтер;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	</a:t>
            </a:r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видеомагнитофон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, DVD- </a:t>
            </a:r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плеер;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	</a:t>
            </a:r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телевизор;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	</a:t>
            </a:r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магнитофон;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	</a:t>
            </a:r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фотоаппарат;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	</a:t>
            </a:r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видеокамера;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	</a:t>
            </a:r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электронная 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доска.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639" y="2109998"/>
            <a:ext cx="6368234" cy="3749890"/>
          </a:xfrm>
        </p:spPr>
      </p:pic>
    </p:spTree>
    <p:extLst>
      <p:ext uri="{BB962C8B-B14F-4D97-AF65-F5344CB8AC3E}">
        <p14:creationId xmlns="" xmlns:p14="http://schemas.microsoft.com/office/powerpoint/2010/main" val="354442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314577"/>
            <a:ext cx="10249952" cy="150706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ru-RU" sz="3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Che" pitchFamily="49" charset="-127"/>
                <a:ea typeface="BatangChe" pitchFamily="49" charset="-127"/>
              </a:rPr>
              <a:t>Области </a:t>
            </a:r>
            <a:r>
              <a:rPr lang="ru-RU" sz="31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Che" pitchFamily="49" charset="-127"/>
                <a:ea typeface="BatangChe" pitchFamily="49" charset="-127"/>
              </a:rPr>
              <a:t> применения </a:t>
            </a:r>
            <a:r>
              <a:rPr lang="ru-RU" sz="3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Che" pitchFamily="49" charset="-127"/>
                <a:ea typeface="BatangChe" pitchFamily="49" charset="-127"/>
              </a:rPr>
              <a:t>ИКТ педагогами </a:t>
            </a:r>
            <a:r>
              <a:rPr lang="ru-RU" sz="31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Che" pitchFamily="49" charset="-127"/>
                <a:ea typeface="BatangChe" pitchFamily="49" charset="-127"/>
              </a:rPr>
              <a:t> ДОУ</a:t>
            </a:r>
            <a:r>
              <a:rPr lang="ru-RU" sz="3100" b="1" i="1" dirty="0">
                <a:latin typeface="BatangChe" pitchFamily="49" charset="-127"/>
                <a:ea typeface="BatangChe" pitchFamily="49" charset="-127"/>
              </a:rPr>
              <a:t/>
            </a:r>
            <a:br>
              <a:rPr lang="ru-RU" sz="3100" b="1" i="1" dirty="0">
                <a:latin typeface="BatangChe" pitchFamily="49" charset="-127"/>
                <a:ea typeface="BatangChe" pitchFamily="49" charset="-127"/>
              </a:rPr>
            </a:br>
            <a:endParaRPr lang="ru-RU" sz="3100" b="1" i="1" dirty="0">
              <a:latin typeface="BatangChe" pitchFamily="49" charset="-127"/>
              <a:ea typeface="BatangChe" pitchFamily="49" charset="-127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4211" y="2493433"/>
            <a:ext cx="6296138" cy="3615267"/>
          </a:xfrm>
        </p:spPr>
        <p:txBody>
          <a:bodyPr>
            <a:normAutofit/>
          </a:bodyPr>
          <a:lstStyle/>
          <a:p>
            <a:r>
              <a:rPr lang="ru-RU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1. Ведение </a:t>
            </a:r>
            <a:r>
              <a:rPr lang="ru-RU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документации:</a:t>
            </a:r>
            <a:endParaRPr lang="ru-RU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just"/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     в 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процессе образовательной деятельности педагог составляет и оформляет календарные и перспективные планы, готовит материал для оформления родительского уголка, протоколы родительских собраний, проводит диагностику и оформляет результаты как в печатном, так и в электронном виде. Важным аспектом использования ИКТ является подготовка педагога к аттестации. Здесь можно рассматривать как оформление документации, так и подготовку электронного </a:t>
            </a:r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портфолио.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109138" y="3798276"/>
            <a:ext cx="4636394" cy="2588455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1026" name="Picture 2" descr="D:\Desktop\Dokument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34362" y="1139483"/>
            <a:ext cx="2632222" cy="2632222"/>
          </a:xfrm>
          <a:prstGeom prst="rect">
            <a:avLst/>
          </a:prstGeom>
          <a:noFill/>
        </p:spPr>
      </p:pic>
      <p:pic>
        <p:nvPicPr>
          <p:cNvPr id="1028" name="Picture 4" descr="D:\Desktop\папки-я-окументов-изображений-d-444116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0117" y="3770142"/>
            <a:ext cx="4684541" cy="26165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473396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00875" y="283336"/>
            <a:ext cx="7251949" cy="6349284"/>
          </a:xfrm>
        </p:spPr>
        <p:txBody>
          <a:bodyPr>
            <a:noAutofit/>
          </a:bodyPr>
          <a:lstStyle/>
          <a:p>
            <a:pPr algn="just"/>
            <a:r>
              <a:rPr lang="ru-RU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2. Методическая работа, </a:t>
            </a:r>
            <a:r>
              <a:rPr lang="ru-RU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повышение квалификации педагога:</a:t>
            </a:r>
            <a:endParaRPr lang="ru-RU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just"/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в 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информационном обществе сетевые электронные ресурсы – это наиболее быстрый и современный способ распространения новых методических пособий, доступный педагогам независимо от их места жительства. Информационно-методическая поддержка в виде электронных ресурсов может быть использована во время подготовки педагога к занятиям, для изучения новых методик. Сетевые сообщества педагогов позволяют не только находить и использовать необходимые методические разработки, но и размещать свои материалы, делиться педагогическим опытом по подготовке и проведению </a:t>
            </a:r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мероприятий;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just"/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педагогу 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необходимо регулярное повышение своей квалификации. Дистанционные курсы повышения квалификации позволяют выбрать интересующее педагога направление и обучаться без отрыва от основной работы. Важным аспектом работы педагога является и участие в различных педагогических проектах, викторинах, олимпиадах и конкурсах, что повышает уровень самооценки, как педагога, так и воспитанников. Очное участие в таких мероприятиях часто невозможно из-за удаленности региона, финансовых затрат и других причин. А дистанционное участие доступно </a:t>
            </a:r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всем.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>
          <a:xfrm>
            <a:off x="7765366" y="1631852"/>
            <a:ext cx="4192172" cy="393895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6" name="Picture 8" descr="D:\Desktop\img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9430" y="1617785"/>
            <a:ext cx="4266244" cy="40111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603204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297768" y="746975"/>
            <a:ext cx="5112913" cy="2819231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66670" y="689317"/>
            <a:ext cx="5271422" cy="5582694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3.</a:t>
            </a:r>
            <a:r>
              <a:rPr lang="ru-RU" sz="22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Воспитательно-образовательный процесс:</a:t>
            </a:r>
            <a:endParaRPr lang="ru-RU" sz="22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just"/>
            <a:r>
              <a:rPr lang="ru-RU" sz="17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организация непосредственно-образовательной </a:t>
            </a:r>
            <a:r>
              <a:rPr lang="ru-RU" sz="17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деятельности </a:t>
            </a:r>
            <a:r>
              <a:rPr lang="ru-RU" sz="17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воспитанников;</a:t>
            </a:r>
            <a:endParaRPr lang="ru-RU" sz="17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just"/>
            <a:r>
              <a:rPr lang="ru-RU" sz="17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 организация </a:t>
            </a:r>
            <a:r>
              <a:rPr lang="ru-RU" sz="17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совместной развивающей деятельности педагога и </a:t>
            </a:r>
            <a:r>
              <a:rPr lang="ru-RU" sz="17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детей;</a:t>
            </a:r>
            <a:endParaRPr lang="ru-RU" sz="17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just"/>
            <a:r>
              <a:rPr lang="ru-RU" sz="17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реализация проектов;</a:t>
            </a:r>
            <a:endParaRPr lang="ru-RU" sz="17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just"/>
            <a:r>
              <a:rPr lang="ru-RU" sz="17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создание </a:t>
            </a:r>
            <a:r>
              <a:rPr lang="ru-RU" sz="17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развивающей среды (игр, пособий, дидактических материалов</a:t>
            </a:r>
            <a:r>
              <a:rPr lang="ru-RU" sz="17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);</a:t>
            </a:r>
            <a:endParaRPr lang="ru-RU" sz="17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just"/>
            <a:r>
              <a:rPr lang="ru-RU" sz="17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использование </a:t>
            </a:r>
            <a:r>
              <a:rPr lang="ru-RU" sz="17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разнообразного иллюстративного материала, как статичного, так и динамического, позволяет педагогам ДОУ быстрее достичь намеченной цели во время непосредственно-образовательной и совместной деятельности с </a:t>
            </a:r>
            <a:r>
              <a:rPr lang="ru-RU" sz="17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детьми;</a:t>
            </a:r>
          </a:p>
          <a:p>
            <a:pPr algn="just"/>
            <a:r>
              <a:rPr lang="ru-RU" sz="17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использование </a:t>
            </a:r>
            <a:r>
              <a:rPr lang="ru-RU" sz="17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ИКТ позволяет сделать образовательный процесс зрелищным и информационно ёмким.</a:t>
            </a:r>
          </a:p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4130" y="3799268"/>
            <a:ext cx="2949262" cy="226450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1299" y="3799268"/>
            <a:ext cx="2857264" cy="230793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58563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6408" y="238889"/>
            <a:ext cx="9416391" cy="1507067"/>
          </a:xfrm>
        </p:spPr>
        <p:txBody>
          <a:bodyPr>
            <a:normAutofit/>
          </a:bodyPr>
          <a:lstStyle/>
          <a:p>
            <a:pPr algn="ctr"/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Che" pitchFamily="49" charset="-127"/>
                <a:ea typeface="BatangChe" pitchFamily="49" charset="-127"/>
              </a:rPr>
              <a:t>Вывод</a:t>
            </a:r>
            <a:endParaRPr lang="ru-RU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Che" pitchFamily="49" charset="-127"/>
              <a:ea typeface="BatangChe" pitchFamily="49" charset="-127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4211" y="1955409"/>
            <a:ext cx="6096417" cy="4318781"/>
          </a:xfrm>
        </p:spPr>
        <p:txBody>
          <a:bodyPr>
            <a:normAutofit/>
          </a:bodyPr>
          <a:lstStyle/>
          <a:p>
            <a:pPr algn="just"/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В условиях детского сада возможно, необходимо и целесообразно использовать ИКТ в различных видах образовательной деятельности. </a:t>
            </a:r>
          </a:p>
          <a:p>
            <a:pPr algn="just"/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Применение ИКТ помогает педагогам ДОУ сделать воспитательно-образовательный процесс более эмоциональным и ярким, интересным и насыщенным. </a:t>
            </a:r>
          </a:p>
          <a:p>
            <a:pPr algn="just"/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Однако, какими бы положительным, огромным потенциалом не обладали информационно-коммуникационные технологии, заменить живого общения педагога с ребёнком они не могут и не должны.</a:t>
            </a:r>
            <a:endParaRPr lang="ru-RU" sz="16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7146387" y="2574388"/>
            <a:ext cx="4487595" cy="2827606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3079" name="Picture 7" descr="D:\Desktop\2-early-interven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0117" y="2574387"/>
            <a:ext cx="4586068" cy="30386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425</TotalTime>
  <Words>957</Words>
  <Application>Microsoft Office PowerPoint</Application>
  <PresentationFormat>Произвольный</PresentationFormat>
  <Paragraphs>66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Сектор</vt:lpstr>
      <vt:lpstr>Внедрение ИКТ в РАБОТУ ПЕДАГОГА  </vt:lpstr>
      <vt:lpstr>ряд событий, определяющих ускоренное развитие интернет технологий в дошкольных учреждениях:</vt:lpstr>
      <vt:lpstr>Определение ИНФОРМАЦИОННЫХ ТЕХНОЛОГИЙ</vt:lpstr>
      <vt:lpstr>ИНФОРМАЦИОННЫЕ КОМПЬЮТЕРНЫЕ ТЕХНОЛОГИИ в  педагогической деятельности для детей:           для взрослых:</vt:lpstr>
      <vt:lpstr>средства икт  для Использования педагогами В своей работе:</vt:lpstr>
      <vt:lpstr> Области  применения ИКТ педагогами  ДОУ </vt:lpstr>
      <vt:lpstr>Слайд 7</vt:lpstr>
      <vt:lpstr>Слайд 8</vt:lpstr>
      <vt:lpstr>Вывод</vt:lpstr>
      <vt:lpstr>Список использованной литературы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Внедрение ИКТ в РАБОТУ ПЕДАГОГА  </dc:title>
  <dc:creator>Владелец</dc:creator>
  <cp:lastModifiedBy>User</cp:lastModifiedBy>
  <cp:revision>38</cp:revision>
  <dcterms:created xsi:type="dcterms:W3CDTF">2019-01-10T06:03:41Z</dcterms:created>
  <dcterms:modified xsi:type="dcterms:W3CDTF">2019-01-13T10:17:55Z</dcterms:modified>
</cp:coreProperties>
</file>