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7" r:id="rId4"/>
    <p:sldId id="266" r:id="rId5"/>
    <p:sldId id="278" r:id="rId6"/>
    <p:sldId id="270" r:id="rId7"/>
    <p:sldId id="257" r:id="rId8"/>
    <p:sldId id="258" r:id="rId9"/>
    <p:sldId id="268" r:id="rId10"/>
    <p:sldId id="269" r:id="rId11"/>
    <p:sldId id="271" r:id="rId12"/>
    <p:sldId id="261" r:id="rId13"/>
    <p:sldId id="272" r:id="rId14"/>
    <p:sldId id="273" r:id="rId15"/>
    <p:sldId id="26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1F20-655D-485F-99F8-18260B99100C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B5C2-24B6-4538-B3F0-0028A6C6A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6FEF97-B13B-40F4-8CE6-C429474E2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upload.wikimedia.org/wikipedia/commons/3/3c/Bouncing_ball_strobe_edi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upload.wikimedia.org/wikipedia/commons/5/5a/Troms%C3%B8_library_-_2005-09-13.jpg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Monotype Corsiva" pitchFamily="66" charset="0"/>
              </a:rPr>
              <a:t>Формирование функционально –графической грамотности как условие успешной сдачи ОГЭ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Учитель математики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Терещенко В.В.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14290"/>
            <a:ext cx="6390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</a:t>
            </a:r>
            <a:r>
              <a:rPr lang="ru-RU" dirty="0" smtClean="0"/>
              <a:t>ие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Гашунская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№4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929330"/>
            <a:ext cx="111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2017г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91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1519238" cy="1439863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3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85794"/>
            <a:ext cx="3271838" cy="1439862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5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6050" y="785794"/>
            <a:ext cx="1641475" cy="1438275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7" name="Picture 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13000" y="4549775"/>
            <a:ext cx="1849438" cy="1438275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9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496"/>
            <a:ext cx="1428750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714620"/>
            <a:ext cx="1439863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1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2714620"/>
            <a:ext cx="1770063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2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643446"/>
            <a:ext cx="1500188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3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643182"/>
            <a:ext cx="2019300" cy="1441450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4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4500570"/>
            <a:ext cx="1922463" cy="1438275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11" name="Picture 3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4500570"/>
            <a:ext cx="1582737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64612" name="Text Box 36"/>
          <p:cNvSpPr txBox="1">
            <a:spLocks noChangeArrowheads="1"/>
          </p:cNvSpPr>
          <p:nvPr/>
        </p:nvSpPr>
        <p:spPr bwMode="auto">
          <a:xfrm>
            <a:off x="357158" y="214290"/>
            <a:ext cx="8367742" cy="52322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</a:rPr>
              <a:t>На каких рисунках изображены графики функций?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664613" name="Text Box 37"/>
          <p:cNvSpPr txBox="1">
            <a:spLocks noChangeArrowheads="1"/>
          </p:cNvSpPr>
          <p:nvPr/>
        </p:nvSpPr>
        <p:spPr bwMode="auto">
          <a:xfrm>
            <a:off x="901700" y="6032500"/>
            <a:ext cx="6604000" cy="40011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</a:rPr>
              <a:t>Отработать  смысл понятия «функция».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786813" cy="13049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каком рисунке изображён график функции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1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</a:t>
            </a:r>
            <a:r>
              <a:rPr lang="ru-RU" b="1" dirty="0" smtClean="0"/>
              <a:t>       2                                 3</a:t>
            </a:r>
          </a:p>
          <a:p>
            <a:endParaRPr lang="ru-RU" b="1" dirty="0" smtClean="0">
              <a:solidFill>
                <a:srgbClr val="660033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4                                                              5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1676400" y="1752600"/>
            <a:ext cx="0" cy="2057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762000" y="2971800"/>
            <a:ext cx="2209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1066800" y="2057400"/>
            <a:ext cx="11430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5105400" y="1524000"/>
            <a:ext cx="0" cy="228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4191000" y="2895600"/>
            <a:ext cx="228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V="1">
            <a:off x="4876800" y="2362200"/>
            <a:ext cx="10668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V="1">
            <a:off x="8229600" y="1447800"/>
            <a:ext cx="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7239000" y="2895600"/>
            <a:ext cx="1752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1676400" y="4191000"/>
            <a:ext cx="0" cy="1981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685800" y="5334000"/>
            <a:ext cx="251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V="1">
            <a:off x="990600" y="4648200"/>
            <a:ext cx="1371600" cy="1371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V="1">
            <a:off x="7467600" y="3810000"/>
            <a:ext cx="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6477000" y="5334000"/>
            <a:ext cx="2362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7010400" y="4191000"/>
            <a:ext cx="16764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Freeform 19"/>
          <p:cNvSpPr>
            <a:spLocks/>
          </p:cNvSpPr>
          <p:nvPr/>
        </p:nvSpPr>
        <p:spPr bwMode="auto">
          <a:xfrm>
            <a:off x="7696200" y="1600200"/>
            <a:ext cx="1066800" cy="1295400"/>
          </a:xfrm>
          <a:custGeom>
            <a:avLst/>
            <a:gdLst>
              <a:gd name="T0" fmla="*/ 0 w 672"/>
              <a:gd name="T1" fmla="*/ 0 h 816"/>
              <a:gd name="T2" fmla="*/ 846772589 w 672"/>
              <a:gd name="T3" fmla="*/ 2056447678 h 816"/>
              <a:gd name="T4" fmla="*/ 1693545178 w 672"/>
              <a:gd name="T5" fmla="*/ 0 h 816"/>
              <a:gd name="T6" fmla="*/ 0 60000 65536"/>
              <a:gd name="T7" fmla="*/ 0 60000 65536"/>
              <a:gd name="T8" fmla="*/ 0 60000 65536"/>
              <a:gd name="T9" fmla="*/ 0 w 672"/>
              <a:gd name="T10" fmla="*/ 0 h 816"/>
              <a:gd name="T11" fmla="*/ 672 w 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816">
                <a:moveTo>
                  <a:pt x="0" y="0"/>
                </a:moveTo>
                <a:cubicBezTo>
                  <a:pt x="112" y="408"/>
                  <a:pt x="224" y="816"/>
                  <a:pt x="336" y="816"/>
                </a:cubicBezTo>
                <a:cubicBezTo>
                  <a:pt x="448" y="816"/>
                  <a:pt x="560" y="408"/>
                  <a:pt x="672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0" name="Text Box 21"/>
          <p:cNvSpPr txBox="1">
            <a:spLocks noChangeArrowheads="1"/>
          </p:cNvSpPr>
          <p:nvPr/>
        </p:nvSpPr>
        <p:spPr bwMode="auto">
          <a:xfrm>
            <a:off x="2751138" y="2514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1743075" y="15779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2" name="Text Box 23"/>
          <p:cNvSpPr txBox="1">
            <a:spLocks noChangeArrowheads="1"/>
          </p:cNvSpPr>
          <p:nvPr/>
        </p:nvSpPr>
        <p:spPr bwMode="auto">
          <a:xfrm>
            <a:off x="6280150" y="23701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3" name="Text Box 24"/>
          <p:cNvSpPr txBox="1">
            <a:spLocks noChangeArrowheads="1"/>
          </p:cNvSpPr>
          <p:nvPr/>
        </p:nvSpPr>
        <p:spPr bwMode="auto">
          <a:xfrm>
            <a:off x="5200650" y="14335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>
            <a:off x="8801100" y="24415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8224838" y="12176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6" name="Text Box 27"/>
          <p:cNvSpPr txBox="1">
            <a:spLocks noChangeArrowheads="1"/>
          </p:cNvSpPr>
          <p:nvPr/>
        </p:nvSpPr>
        <p:spPr bwMode="auto">
          <a:xfrm>
            <a:off x="3040063" y="4891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7" name="Text Box 28"/>
          <p:cNvSpPr txBox="1">
            <a:spLocks noChangeArrowheads="1"/>
          </p:cNvSpPr>
          <p:nvPr/>
        </p:nvSpPr>
        <p:spPr bwMode="auto">
          <a:xfrm>
            <a:off x="1743075" y="40259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8583613" y="48180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9" name="Text Box 30"/>
          <p:cNvSpPr txBox="1">
            <a:spLocks noChangeArrowheads="1"/>
          </p:cNvSpPr>
          <p:nvPr/>
        </p:nvSpPr>
        <p:spPr bwMode="auto">
          <a:xfrm>
            <a:off x="7504113" y="37385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айл:Bouncing ball strobe edit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4572032" cy="29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jplus.ru/img3/i/n/interesniy_kiev/2007_07_12___-001_o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Tromsø library - 2005-09-1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43-09-01_re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357562"/>
            <a:ext cx="39977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2000264" cy="1612713"/>
          </a:xfrm>
          <a:prstGeom prst="rect">
            <a:avLst/>
          </a:prstGeom>
          <a:noFill/>
        </p:spPr>
      </p:pic>
      <p:pic>
        <p:nvPicPr>
          <p:cNvPr id="7270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643050"/>
            <a:ext cx="1857388" cy="1504720"/>
          </a:xfrm>
          <a:prstGeom prst="rect">
            <a:avLst/>
          </a:prstGeom>
          <a:noFill/>
        </p:spPr>
      </p:pic>
      <p:pic>
        <p:nvPicPr>
          <p:cNvPr id="72708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43050"/>
            <a:ext cx="2000264" cy="1542372"/>
          </a:xfrm>
          <a:prstGeom prst="rect">
            <a:avLst/>
          </a:prstGeom>
          <a:noFill/>
        </p:spPr>
      </p:pic>
      <p:pic>
        <p:nvPicPr>
          <p:cNvPr id="72707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7" y="3786190"/>
            <a:ext cx="1885963" cy="1714512"/>
          </a:xfrm>
          <a:prstGeom prst="rect">
            <a:avLst/>
          </a:prstGeom>
          <a:noFill/>
        </p:spPr>
      </p:pic>
      <p:pic>
        <p:nvPicPr>
          <p:cNvPr id="72706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929065"/>
            <a:ext cx="1857388" cy="1645787"/>
          </a:xfrm>
          <a:prstGeom prst="rect">
            <a:avLst/>
          </a:prstGeom>
          <a:noFill/>
        </p:spPr>
      </p:pic>
      <p:pic>
        <p:nvPicPr>
          <p:cNvPr id="72705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000504"/>
            <a:ext cx="1928826" cy="1699778"/>
          </a:xfrm>
          <a:prstGeom prst="rect">
            <a:avLst/>
          </a:prstGeom>
          <a:noFill/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724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е)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859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каком рисунке изображён график линейной функции, квадратичной?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149097" y="928670"/>
            <a:ext cx="2994903" cy="2889612"/>
            <a:chOff x="6113601" y="1835532"/>
            <a:chExt cx="2994903" cy="2889612"/>
          </a:xfrm>
        </p:grpSpPr>
        <p:sp>
          <p:nvSpPr>
            <p:cNvPr id="152" name="TextBox 151"/>
            <p:cNvSpPr txBox="1"/>
            <p:nvPr/>
          </p:nvSpPr>
          <p:spPr>
            <a:xfrm>
              <a:off x="8623625" y="2411596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6113601" y="1927724"/>
              <a:ext cx="2734768" cy="2797420"/>
              <a:chOff x="192" y="144"/>
              <a:chExt cx="2592" cy="2640"/>
            </a:xfrm>
          </p:grpSpPr>
          <p:sp>
            <p:nvSpPr>
              <p:cNvPr id="171" name="Line 3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Line 5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Line 6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Line 7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Line 8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Line 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Line 10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Line 11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Line 12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Line 13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Line 1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Line 26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28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Line 29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Line 30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Line 31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32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33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Line 34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Line 35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Line 36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Line 37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Line 38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201" name="Прямая со стрелкой 200"/>
            <p:cNvCxnSpPr/>
            <p:nvPr/>
          </p:nvCxnSpPr>
          <p:spPr>
            <a:xfrm flipV="1">
              <a:off x="7452320" y="1888564"/>
              <a:ext cx="0" cy="2764572"/>
            </a:xfrm>
            <a:prstGeom prst="straightConnector1">
              <a:avLst/>
            </a:prstGeom>
            <a:ln w="28575">
              <a:solidFill>
                <a:srgbClr val="06060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 стрелкой 201"/>
            <p:cNvCxnSpPr/>
            <p:nvPr/>
          </p:nvCxnSpPr>
          <p:spPr>
            <a:xfrm>
              <a:off x="6136999" y="2420888"/>
              <a:ext cx="2734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7509541" y="1835532"/>
              <a:ext cx="25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36296" y="1988840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96336" y="2132856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36296" y="2339588"/>
              <a:ext cx="26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4"/>
          <p:cNvGrpSpPr/>
          <p:nvPr/>
        </p:nvGrpSpPr>
        <p:grpSpPr>
          <a:xfrm>
            <a:off x="395536" y="3851756"/>
            <a:ext cx="2751649" cy="2889612"/>
            <a:chOff x="3086673" y="1835532"/>
            <a:chExt cx="2751649" cy="2889612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3103554" y="1927724"/>
              <a:ext cx="2734768" cy="2797420"/>
              <a:chOff x="192" y="144"/>
              <a:chExt cx="2592" cy="2640"/>
            </a:xfrm>
          </p:grpSpPr>
          <p:sp>
            <p:nvSpPr>
              <p:cNvPr id="99" name="Line 3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6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7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8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Line 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11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12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13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26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Line 28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Line 29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Line 30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31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Line 32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33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Line 34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Line 35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36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37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38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200" name="Прямая со стрелкой 199"/>
            <p:cNvCxnSpPr/>
            <p:nvPr/>
          </p:nvCxnSpPr>
          <p:spPr>
            <a:xfrm flipV="1">
              <a:off x="4454057" y="1888564"/>
              <a:ext cx="0" cy="2764572"/>
            </a:xfrm>
            <a:prstGeom prst="straightConnector1">
              <a:avLst/>
            </a:prstGeom>
            <a:ln w="28575">
              <a:solidFill>
                <a:srgbClr val="06060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 стрелкой 202"/>
            <p:cNvCxnSpPr/>
            <p:nvPr/>
          </p:nvCxnSpPr>
          <p:spPr>
            <a:xfrm>
              <a:off x="3086673" y="2692449"/>
              <a:ext cx="2734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4470938" y="1835532"/>
              <a:ext cx="25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177" y="2420888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55107" y="2276872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11960" y="2636912"/>
              <a:ext cx="183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347864" y="4477762"/>
                <a:ext cx="5796136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одном из рисунков изображён график функции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Укажите номер этого рисунка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477762"/>
                <a:ext cx="5796136" cy="1208664"/>
              </a:xfrm>
              <a:prstGeom prst="rect">
                <a:avLst/>
              </a:prstGeom>
              <a:blipFill rotWithShape="1">
                <a:blip r:embed="rId2"/>
                <a:stretch>
                  <a:fillRect l="-1577" t="-4040" r="-136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24"/>
          <p:cNvGrpSpPr/>
          <p:nvPr/>
        </p:nvGrpSpPr>
        <p:grpSpPr>
          <a:xfrm>
            <a:off x="397072" y="142852"/>
            <a:ext cx="7343280" cy="5950444"/>
            <a:chOff x="397072" y="142852"/>
            <a:chExt cx="7343280" cy="5950444"/>
          </a:xfrm>
        </p:grpSpPr>
        <p:sp>
          <p:nvSpPr>
            <p:cNvPr id="194" name="Прямоугольник 193"/>
            <p:cNvSpPr/>
            <p:nvPr/>
          </p:nvSpPr>
          <p:spPr>
            <a:xfrm>
              <a:off x="3000364" y="142852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726493" y="908720"/>
              <a:ext cx="25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2"/>
            <p:cNvGrpSpPr/>
            <p:nvPr/>
          </p:nvGrpSpPr>
          <p:grpSpPr>
            <a:xfrm>
              <a:off x="397072" y="980728"/>
              <a:ext cx="2734768" cy="2836580"/>
              <a:chOff x="140624" y="1888564"/>
              <a:chExt cx="2734768" cy="2836580"/>
            </a:xfrm>
          </p:grpSpPr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140624" y="1927724"/>
                <a:ext cx="2734768" cy="2797420"/>
                <a:chOff x="192" y="144"/>
                <a:chExt cx="2592" cy="2640"/>
              </a:xfrm>
            </p:grpSpPr>
            <p:sp>
              <p:nvSpPr>
                <p:cNvPr id="123" name="Line 3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Line 5"/>
                <p:cNvSpPr>
                  <a:spLocks noChangeShapeType="1"/>
                </p:cNvSpPr>
                <p:nvPr/>
              </p:nvSpPr>
              <p:spPr bwMode="auto">
                <a:xfrm>
                  <a:off x="44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Line 6"/>
                <p:cNvSpPr>
                  <a:spLocks noChangeShapeType="1"/>
                </p:cNvSpPr>
                <p:nvPr/>
              </p:nvSpPr>
              <p:spPr bwMode="auto">
                <a:xfrm>
                  <a:off x="70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96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Line 8"/>
                <p:cNvSpPr>
                  <a:spLocks noChangeShapeType="1"/>
                </p:cNvSpPr>
                <p:nvPr/>
              </p:nvSpPr>
              <p:spPr bwMode="auto">
                <a:xfrm>
                  <a:off x="121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Line 9"/>
                <p:cNvSpPr>
                  <a:spLocks noChangeShapeType="1"/>
                </p:cNvSpPr>
                <p:nvPr/>
              </p:nvSpPr>
              <p:spPr bwMode="auto">
                <a:xfrm>
                  <a:off x="147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Line 11"/>
                <p:cNvSpPr>
                  <a:spLocks noChangeShapeType="1"/>
                </p:cNvSpPr>
                <p:nvPr/>
              </p:nvSpPr>
              <p:spPr bwMode="auto">
                <a:xfrm>
                  <a:off x="198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Line 12"/>
                <p:cNvSpPr>
                  <a:spLocks noChangeShapeType="1"/>
                </p:cNvSpPr>
                <p:nvPr/>
              </p:nvSpPr>
              <p:spPr bwMode="auto">
                <a:xfrm>
                  <a:off x="224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Line 13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Line 14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Line 26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Line 28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Line 29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Line 30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Line 31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Line 32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Line 33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Line 34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35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Line 36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Line 37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Line 38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cxnSp>
            <p:nvCxnSpPr>
              <p:cNvPr id="196" name="Прямая со стрелкой 195"/>
              <p:cNvCxnSpPr/>
              <p:nvPr/>
            </p:nvCxnSpPr>
            <p:spPr>
              <a:xfrm>
                <a:off x="140624" y="4192820"/>
                <a:ext cx="27347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 стрелкой 197"/>
              <p:cNvCxnSpPr/>
              <p:nvPr/>
            </p:nvCxnSpPr>
            <p:spPr>
              <a:xfrm flipV="1">
                <a:off x="1491127" y="1888564"/>
                <a:ext cx="0" cy="2764572"/>
              </a:xfrm>
              <a:prstGeom prst="straightConnector1">
                <a:avLst/>
              </a:prstGeom>
              <a:ln w="28575">
                <a:solidFill>
                  <a:srgbClr val="06060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219208" y="411152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278809" y="3751480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638849" y="4111520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62985" y="3203684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862985" y="4653136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596" y="1000108"/>
              <a:ext cx="48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596" y="3929066"/>
              <a:ext cx="76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6116" y="1000108"/>
              <a:ext cx="549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208"/>
            <p:cNvGrpSpPr/>
            <p:nvPr/>
          </p:nvGrpSpPr>
          <p:grpSpPr>
            <a:xfrm>
              <a:off x="3275856" y="980728"/>
              <a:ext cx="2994903" cy="2889612"/>
              <a:chOff x="6113601" y="1835532"/>
              <a:chExt cx="2994903" cy="2889612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8623625" y="3842464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6113601" y="1927724"/>
                <a:ext cx="2734768" cy="2797420"/>
                <a:chOff x="192" y="144"/>
                <a:chExt cx="2592" cy="2640"/>
              </a:xfrm>
            </p:grpSpPr>
            <p:sp>
              <p:nvSpPr>
                <p:cNvPr id="218" name="Line 3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Line 5"/>
                <p:cNvSpPr>
                  <a:spLocks noChangeShapeType="1"/>
                </p:cNvSpPr>
                <p:nvPr/>
              </p:nvSpPr>
              <p:spPr bwMode="auto">
                <a:xfrm>
                  <a:off x="44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Line 6"/>
                <p:cNvSpPr>
                  <a:spLocks noChangeShapeType="1"/>
                </p:cNvSpPr>
                <p:nvPr/>
              </p:nvSpPr>
              <p:spPr bwMode="auto">
                <a:xfrm>
                  <a:off x="70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Line 7"/>
                <p:cNvSpPr>
                  <a:spLocks noChangeShapeType="1"/>
                </p:cNvSpPr>
                <p:nvPr/>
              </p:nvSpPr>
              <p:spPr bwMode="auto">
                <a:xfrm>
                  <a:off x="96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Line 8"/>
                <p:cNvSpPr>
                  <a:spLocks noChangeShapeType="1"/>
                </p:cNvSpPr>
                <p:nvPr/>
              </p:nvSpPr>
              <p:spPr bwMode="auto">
                <a:xfrm>
                  <a:off x="121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Line 9"/>
                <p:cNvSpPr>
                  <a:spLocks noChangeShapeType="1"/>
                </p:cNvSpPr>
                <p:nvPr/>
              </p:nvSpPr>
              <p:spPr bwMode="auto">
                <a:xfrm>
                  <a:off x="147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Line 11"/>
                <p:cNvSpPr>
                  <a:spLocks noChangeShapeType="1"/>
                </p:cNvSpPr>
                <p:nvPr/>
              </p:nvSpPr>
              <p:spPr bwMode="auto">
                <a:xfrm>
                  <a:off x="198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Line 12"/>
                <p:cNvSpPr>
                  <a:spLocks noChangeShapeType="1"/>
                </p:cNvSpPr>
                <p:nvPr/>
              </p:nvSpPr>
              <p:spPr bwMode="auto">
                <a:xfrm>
                  <a:off x="224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Line 13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Line 14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Line 26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Line 28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Line 29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Line 30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Line 31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Line 32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Line 33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Line 34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Line 35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Line 36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Line 37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Line 38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cxnSp>
            <p:nvCxnSpPr>
              <p:cNvPr id="212" name="Прямая со стрелкой 211"/>
              <p:cNvCxnSpPr/>
              <p:nvPr/>
            </p:nvCxnSpPr>
            <p:spPr>
              <a:xfrm flipV="1">
                <a:off x="7452320" y="1888564"/>
                <a:ext cx="0" cy="2764572"/>
              </a:xfrm>
              <a:prstGeom prst="straightConnector1">
                <a:avLst/>
              </a:prstGeom>
              <a:ln w="28575">
                <a:solidFill>
                  <a:srgbClr val="06060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 стрелкой 212"/>
              <p:cNvCxnSpPr/>
              <p:nvPr/>
            </p:nvCxnSpPr>
            <p:spPr>
              <a:xfrm>
                <a:off x="6136999" y="4202271"/>
                <a:ext cx="27347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Box 213"/>
              <p:cNvSpPr txBox="1"/>
              <p:nvPr/>
            </p:nvSpPr>
            <p:spPr>
              <a:xfrm>
                <a:off x="7509541" y="1835532"/>
                <a:ext cx="25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7236296" y="3779748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7596336" y="4139788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7193721" y="4130496"/>
                <a:ext cx="265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286512" y="1071546"/>
              <a:ext cx="594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14375" y="1844824"/>
              <a:ext cx="1238250" cy="124777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47775">
                  <a:moveTo>
                    <a:pt x="0" y="0"/>
                  </a:moveTo>
                  <a:cubicBezTo>
                    <a:pt x="68262" y="228600"/>
                    <a:pt x="136525" y="457200"/>
                    <a:pt x="219075" y="647700"/>
                  </a:cubicBezTo>
                  <a:cubicBezTo>
                    <a:pt x="301625" y="838200"/>
                    <a:pt x="427038" y="1042988"/>
                    <a:pt x="495300" y="1143000"/>
                  </a:cubicBezTo>
                  <a:cubicBezTo>
                    <a:pt x="563562" y="1243012"/>
                    <a:pt x="584200" y="1247775"/>
                    <a:pt x="628650" y="1247775"/>
                  </a:cubicBezTo>
                  <a:cubicBezTo>
                    <a:pt x="673100" y="1247775"/>
                    <a:pt x="695325" y="1243012"/>
                    <a:pt x="762000" y="1143000"/>
                  </a:cubicBezTo>
                  <a:cubicBezTo>
                    <a:pt x="828675" y="1042988"/>
                    <a:pt x="949325" y="831850"/>
                    <a:pt x="1028700" y="647700"/>
                  </a:cubicBezTo>
                  <a:cubicBezTo>
                    <a:pt x="1108075" y="463550"/>
                    <a:pt x="1238250" y="38100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4408934" y="1964951"/>
              <a:ext cx="1238250" cy="120992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19175 w 1238250"/>
                <a:gd name="connsiteY5" fmla="*/ 638175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8811"/>
                <a:gd name="connsiteX1" fmla="*/ 219075 w 1238250"/>
                <a:gd name="connsiteY1" fmla="*/ 647700 h 1248811"/>
                <a:gd name="connsiteX2" fmla="*/ 495300 w 1238250"/>
                <a:gd name="connsiteY2" fmla="*/ 1114425 h 1248811"/>
                <a:gd name="connsiteX3" fmla="*/ 628650 w 1238250"/>
                <a:gd name="connsiteY3" fmla="*/ 1247775 h 1248811"/>
                <a:gd name="connsiteX4" fmla="*/ 762000 w 1238250"/>
                <a:gd name="connsiteY4" fmla="*/ 1143000 h 1248811"/>
                <a:gd name="connsiteX5" fmla="*/ 1019175 w 1238250"/>
                <a:gd name="connsiteY5" fmla="*/ 638175 h 1248811"/>
                <a:gd name="connsiteX6" fmla="*/ 1238250 w 1238250"/>
                <a:gd name="connsiteY6" fmla="*/ 38100 h 1248811"/>
                <a:gd name="connsiteX7" fmla="*/ 1238250 w 1238250"/>
                <a:gd name="connsiteY7" fmla="*/ 38100 h 1248811"/>
                <a:gd name="connsiteX0" fmla="*/ 0 w 1238250"/>
                <a:gd name="connsiteY0" fmla="*/ 0 h 1247826"/>
                <a:gd name="connsiteX1" fmla="*/ 219075 w 1238250"/>
                <a:gd name="connsiteY1" fmla="*/ 647700 h 1247826"/>
                <a:gd name="connsiteX2" fmla="*/ 495300 w 1238250"/>
                <a:gd name="connsiteY2" fmla="*/ 1114425 h 1247826"/>
                <a:gd name="connsiteX3" fmla="*/ 628650 w 1238250"/>
                <a:gd name="connsiteY3" fmla="*/ 1247775 h 1247826"/>
                <a:gd name="connsiteX4" fmla="*/ 762000 w 1238250"/>
                <a:gd name="connsiteY4" fmla="*/ 1104900 h 1247826"/>
                <a:gd name="connsiteX5" fmla="*/ 1019175 w 1238250"/>
                <a:gd name="connsiteY5" fmla="*/ 638175 h 1247826"/>
                <a:gd name="connsiteX6" fmla="*/ 1238250 w 1238250"/>
                <a:gd name="connsiteY6" fmla="*/ 38100 h 1247826"/>
                <a:gd name="connsiteX7" fmla="*/ 1238250 w 1238250"/>
                <a:gd name="connsiteY7" fmla="*/ 38100 h 1247826"/>
                <a:gd name="connsiteX0" fmla="*/ 0 w 1238250"/>
                <a:gd name="connsiteY0" fmla="*/ 0 h 1209925"/>
                <a:gd name="connsiteX1" fmla="*/ 219075 w 1238250"/>
                <a:gd name="connsiteY1" fmla="*/ 647700 h 1209925"/>
                <a:gd name="connsiteX2" fmla="*/ 495300 w 1238250"/>
                <a:gd name="connsiteY2" fmla="*/ 1114425 h 1209925"/>
                <a:gd name="connsiteX3" fmla="*/ 628650 w 1238250"/>
                <a:gd name="connsiteY3" fmla="*/ 1209675 h 1209925"/>
                <a:gd name="connsiteX4" fmla="*/ 762000 w 1238250"/>
                <a:gd name="connsiteY4" fmla="*/ 1104900 h 1209925"/>
                <a:gd name="connsiteX5" fmla="*/ 1019175 w 1238250"/>
                <a:gd name="connsiteY5" fmla="*/ 638175 h 1209925"/>
                <a:gd name="connsiteX6" fmla="*/ 1238250 w 1238250"/>
                <a:gd name="connsiteY6" fmla="*/ 38100 h 1209925"/>
                <a:gd name="connsiteX7" fmla="*/ 1238250 w 1238250"/>
                <a:gd name="connsiteY7" fmla="*/ 38100 h 1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09925">
                  <a:moveTo>
                    <a:pt x="0" y="0"/>
                  </a:moveTo>
                  <a:cubicBezTo>
                    <a:pt x="68262" y="228600"/>
                    <a:pt x="136525" y="461963"/>
                    <a:pt x="219075" y="647700"/>
                  </a:cubicBezTo>
                  <a:cubicBezTo>
                    <a:pt x="301625" y="833437"/>
                    <a:pt x="427038" y="1020763"/>
                    <a:pt x="495300" y="1114425"/>
                  </a:cubicBezTo>
                  <a:cubicBezTo>
                    <a:pt x="563563" y="1208088"/>
                    <a:pt x="584200" y="1211263"/>
                    <a:pt x="628650" y="1209675"/>
                  </a:cubicBezTo>
                  <a:cubicBezTo>
                    <a:pt x="673100" y="1208088"/>
                    <a:pt x="696913" y="1200150"/>
                    <a:pt x="762000" y="1104900"/>
                  </a:cubicBezTo>
                  <a:cubicBezTo>
                    <a:pt x="827088" y="1009650"/>
                    <a:pt x="939800" y="815975"/>
                    <a:pt x="1019175" y="638175"/>
                  </a:cubicBezTo>
                  <a:cubicBezTo>
                    <a:pt x="1098550" y="460375"/>
                    <a:pt x="1201738" y="138112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 rot="10800000">
              <a:off x="1547665" y="4883371"/>
              <a:ext cx="1238250" cy="120992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19175 w 1238250"/>
                <a:gd name="connsiteY5" fmla="*/ 638175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8811"/>
                <a:gd name="connsiteX1" fmla="*/ 219075 w 1238250"/>
                <a:gd name="connsiteY1" fmla="*/ 647700 h 1248811"/>
                <a:gd name="connsiteX2" fmla="*/ 495300 w 1238250"/>
                <a:gd name="connsiteY2" fmla="*/ 1114425 h 1248811"/>
                <a:gd name="connsiteX3" fmla="*/ 628650 w 1238250"/>
                <a:gd name="connsiteY3" fmla="*/ 1247775 h 1248811"/>
                <a:gd name="connsiteX4" fmla="*/ 762000 w 1238250"/>
                <a:gd name="connsiteY4" fmla="*/ 1143000 h 1248811"/>
                <a:gd name="connsiteX5" fmla="*/ 1019175 w 1238250"/>
                <a:gd name="connsiteY5" fmla="*/ 638175 h 1248811"/>
                <a:gd name="connsiteX6" fmla="*/ 1238250 w 1238250"/>
                <a:gd name="connsiteY6" fmla="*/ 38100 h 1248811"/>
                <a:gd name="connsiteX7" fmla="*/ 1238250 w 1238250"/>
                <a:gd name="connsiteY7" fmla="*/ 38100 h 1248811"/>
                <a:gd name="connsiteX0" fmla="*/ 0 w 1238250"/>
                <a:gd name="connsiteY0" fmla="*/ 0 h 1247826"/>
                <a:gd name="connsiteX1" fmla="*/ 219075 w 1238250"/>
                <a:gd name="connsiteY1" fmla="*/ 647700 h 1247826"/>
                <a:gd name="connsiteX2" fmla="*/ 495300 w 1238250"/>
                <a:gd name="connsiteY2" fmla="*/ 1114425 h 1247826"/>
                <a:gd name="connsiteX3" fmla="*/ 628650 w 1238250"/>
                <a:gd name="connsiteY3" fmla="*/ 1247775 h 1247826"/>
                <a:gd name="connsiteX4" fmla="*/ 762000 w 1238250"/>
                <a:gd name="connsiteY4" fmla="*/ 1104900 h 1247826"/>
                <a:gd name="connsiteX5" fmla="*/ 1019175 w 1238250"/>
                <a:gd name="connsiteY5" fmla="*/ 638175 h 1247826"/>
                <a:gd name="connsiteX6" fmla="*/ 1238250 w 1238250"/>
                <a:gd name="connsiteY6" fmla="*/ 38100 h 1247826"/>
                <a:gd name="connsiteX7" fmla="*/ 1238250 w 1238250"/>
                <a:gd name="connsiteY7" fmla="*/ 38100 h 1247826"/>
                <a:gd name="connsiteX0" fmla="*/ 0 w 1238250"/>
                <a:gd name="connsiteY0" fmla="*/ 0 h 1209925"/>
                <a:gd name="connsiteX1" fmla="*/ 219075 w 1238250"/>
                <a:gd name="connsiteY1" fmla="*/ 647700 h 1209925"/>
                <a:gd name="connsiteX2" fmla="*/ 495300 w 1238250"/>
                <a:gd name="connsiteY2" fmla="*/ 1114425 h 1209925"/>
                <a:gd name="connsiteX3" fmla="*/ 628650 w 1238250"/>
                <a:gd name="connsiteY3" fmla="*/ 1209675 h 1209925"/>
                <a:gd name="connsiteX4" fmla="*/ 762000 w 1238250"/>
                <a:gd name="connsiteY4" fmla="*/ 1104900 h 1209925"/>
                <a:gd name="connsiteX5" fmla="*/ 1019175 w 1238250"/>
                <a:gd name="connsiteY5" fmla="*/ 638175 h 1209925"/>
                <a:gd name="connsiteX6" fmla="*/ 1238250 w 1238250"/>
                <a:gd name="connsiteY6" fmla="*/ 38100 h 1209925"/>
                <a:gd name="connsiteX7" fmla="*/ 1238250 w 1238250"/>
                <a:gd name="connsiteY7" fmla="*/ 38100 h 1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09925">
                  <a:moveTo>
                    <a:pt x="0" y="0"/>
                  </a:moveTo>
                  <a:cubicBezTo>
                    <a:pt x="68262" y="228600"/>
                    <a:pt x="136525" y="461963"/>
                    <a:pt x="219075" y="647700"/>
                  </a:cubicBezTo>
                  <a:cubicBezTo>
                    <a:pt x="301625" y="833437"/>
                    <a:pt x="427038" y="1020763"/>
                    <a:pt x="495300" y="1114425"/>
                  </a:cubicBezTo>
                  <a:cubicBezTo>
                    <a:pt x="563563" y="1208088"/>
                    <a:pt x="584200" y="1211263"/>
                    <a:pt x="628650" y="1209675"/>
                  </a:cubicBezTo>
                  <a:cubicBezTo>
                    <a:pt x="673100" y="1208088"/>
                    <a:pt x="696913" y="1200150"/>
                    <a:pt x="762000" y="1104900"/>
                  </a:cubicBezTo>
                  <a:cubicBezTo>
                    <a:pt x="827088" y="1009650"/>
                    <a:pt x="939800" y="815975"/>
                    <a:pt x="1019175" y="638175"/>
                  </a:cubicBezTo>
                  <a:cubicBezTo>
                    <a:pt x="1098550" y="460375"/>
                    <a:pt x="1201738" y="138112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 rot="10800000">
              <a:off x="6502102" y="2204864"/>
              <a:ext cx="1238250" cy="120992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19175 w 1238250"/>
                <a:gd name="connsiteY5" fmla="*/ 638175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8811"/>
                <a:gd name="connsiteX1" fmla="*/ 219075 w 1238250"/>
                <a:gd name="connsiteY1" fmla="*/ 647700 h 1248811"/>
                <a:gd name="connsiteX2" fmla="*/ 495300 w 1238250"/>
                <a:gd name="connsiteY2" fmla="*/ 1114425 h 1248811"/>
                <a:gd name="connsiteX3" fmla="*/ 628650 w 1238250"/>
                <a:gd name="connsiteY3" fmla="*/ 1247775 h 1248811"/>
                <a:gd name="connsiteX4" fmla="*/ 762000 w 1238250"/>
                <a:gd name="connsiteY4" fmla="*/ 1143000 h 1248811"/>
                <a:gd name="connsiteX5" fmla="*/ 1019175 w 1238250"/>
                <a:gd name="connsiteY5" fmla="*/ 638175 h 1248811"/>
                <a:gd name="connsiteX6" fmla="*/ 1238250 w 1238250"/>
                <a:gd name="connsiteY6" fmla="*/ 38100 h 1248811"/>
                <a:gd name="connsiteX7" fmla="*/ 1238250 w 1238250"/>
                <a:gd name="connsiteY7" fmla="*/ 38100 h 1248811"/>
                <a:gd name="connsiteX0" fmla="*/ 0 w 1238250"/>
                <a:gd name="connsiteY0" fmla="*/ 0 h 1247826"/>
                <a:gd name="connsiteX1" fmla="*/ 219075 w 1238250"/>
                <a:gd name="connsiteY1" fmla="*/ 647700 h 1247826"/>
                <a:gd name="connsiteX2" fmla="*/ 495300 w 1238250"/>
                <a:gd name="connsiteY2" fmla="*/ 1114425 h 1247826"/>
                <a:gd name="connsiteX3" fmla="*/ 628650 w 1238250"/>
                <a:gd name="connsiteY3" fmla="*/ 1247775 h 1247826"/>
                <a:gd name="connsiteX4" fmla="*/ 762000 w 1238250"/>
                <a:gd name="connsiteY4" fmla="*/ 1104900 h 1247826"/>
                <a:gd name="connsiteX5" fmla="*/ 1019175 w 1238250"/>
                <a:gd name="connsiteY5" fmla="*/ 638175 h 1247826"/>
                <a:gd name="connsiteX6" fmla="*/ 1238250 w 1238250"/>
                <a:gd name="connsiteY6" fmla="*/ 38100 h 1247826"/>
                <a:gd name="connsiteX7" fmla="*/ 1238250 w 1238250"/>
                <a:gd name="connsiteY7" fmla="*/ 38100 h 1247826"/>
                <a:gd name="connsiteX0" fmla="*/ 0 w 1238250"/>
                <a:gd name="connsiteY0" fmla="*/ 0 h 1209925"/>
                <a:gd name="connsiteX1" fmla="*/ 219075 w 1238250"/>
                <a:gd name="connsiteY1" fmla="*/ 647700 h 1209925"/>
                <a:gd name="connsiteX2" fmla="*/ 495300 w 1238250"/>
                <a:gd name="connsiteY2" fmla="*/ 1114425 h 1209925"/>
                <a:gd name="connsiteX3" fmla="*/ 628650 w 1238250"/>
                <a:gd name="connsiteY3" fmla="*/ 1209675 h 1209925"/>
                <a:gd name="connsiteX4" fmla="*/ 762000 w 1238250"/>
                <a:gd name="connsiteY4" fmla="*/ 1104900 h 1209925"/>
                <a:gd name="connsiteX5" fmla="*/ 1019175 w 1238250"/>
                <a:gd name="connsiteY5" fmla="*/ 638175 h 1209925"/>
                <a:gd name="connsiteX6" fmla="*/ 1238250 w 1238250"/>
                <a:gd name="connsiteY6" fmla="*/ 38100 h 1209925"/>
                <a:gd name="connsiteX7" fmla="*/ 1238250 w 1238250"/>
                <a:gd name="connsiteY7" fmla="*/ 38100 h 1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09925">
                  <a:moveTo>
                    <a:pt x="0" y="0"/>
                  </a:moveTo>
                  <a:cubicBezTo>
                    <a:pt x="68262" y="228600"/>
                    <a:pt x="136525" y="461963"/>
                    <a:pt x="219075" y="647700"/>
                  </a:cubicBezTo>
                  <a:cubicBezTo>
                    <a:pt x="301625" y="833437"/>
                    <a:pt x="427038" y="1020763"/>
                    <a:pt x="495300" y="1114425"/>
                  </a:cubicBezTo>
                  <a:cubicBezTo>
                    <a:pt x="563563" y="1208088"/>
                    <a:pt x="584200" y="1211263"/>
                    <a:pt x="628650" y="1209675"/>
                  </a:cubicBezTo>
                  <a:cubicBezTo>
                    <a:pt x="673100" y="1208088"/>
                    <a:pt x="696913" y="1200150"/>
                    <a:pt x="762000" y="1104900"/>
                  </a:cubicBezTo>
                  <a:cubicBezTo>
                    <a:pt x="827088" y="1009650"/>
                    <a:pt x="939800" y="815975"/>
                    <a:pt x="1019175" y="638175"/>
                  </a:cubicBezTo>
                  <a:cubicBezTo>
                    <a:pt x="1098550" y="460375"/>
                    <a:pt x="1201738" y="138112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31649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damgia.ru/get_file?id=4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557216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damgia.ru/get_file?id=93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5429288" cy="238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damgia.ru/get_file?id=4103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4714884"/>
            <a:ext cx="5500726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5003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214290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При развитии функционально-графического мышления школьники учатся абстрагированию, анализу, синтезу, сравнению, аналогии, обобщению, переводу жизненных ситуаций в функционально-графические модели и наоборот.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Использование графического мышления как способа обучения поисковой деятельности, способствует усилению творческой направленности процесса обучения, развитию умственных способностей учащихся, то есть функционально-графическое мышление является средством совершенствования процесса обучения математике, которое позволяет активизировать познавательную деятельность учащихся и развивать их мышление.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 –графическая грамотность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основной школы – комплекс функционально –графических знаний и умений, необходимых для чтения и изображения графиков элементарных функций.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9001156" cy="405448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Структурно – логическая модель формирования ФГГ: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Целевой блок.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Содержательный блок.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Операциональный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блок.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Контрольно – результативный блок.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429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Функционально-графическое мышление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способность человека представлять окружающие объекты и явления в виде зависимости (функции), полученную зависимость представлять и исследовать в виде графического образа.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Функциональное мышление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умение представлять явления, объекты, задачи с помощью функции.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Графическое мышление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умение рисовать схемы, чертежи, создавать иллюстрации, блок-схемы, диаграммы, плакаты.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функционально –графического мышления подразумевает: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 опорой на поисковую и исследовательскую деятельность.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Подбор заданий, соединяющих моторную деятельность и зрительное восприятие.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Анализ и актуализация собственного опыта обучающихся.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4.Употребление математических терминов.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5.Анализ результатов деятельности(сравнительный, качественный)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 для учителя: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 изучении каких тем развивается функционально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–графическая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грамотность?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Как применяются эти умения при решении  заданий ОГЭ?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 для формирования функционально-графического мышления должен быть представлен в виде подсистемы усваиваемых функционально-графических знаний, что позволит ученику выделять элементы содержания, устанавливать связи между ними, понимать логику выстраивания нового материала при изучении функции нового вида и при решении текстовых задач, приводить знания в систему, устанавливать сферу их применения. </a:t>
            </a:r>
          </a:p>
          <a:p>
            <a:pPr>
              <a:lnSpc>
                <a:spcPct val="170000"/>
              </a:lnSpc>
              <a:buNone/>
            </a:pPr>
            <a:endParaRPr lang="ru-RU" sz="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5" descr="C:\Documents and Settings\Учитель\Мои документы\My Pictures\Samsung\_20140312_13455301.jpg"/>
          <p:cNvPicPr>
            <a:picLocks noChangeAspect="1" noChangeArrowheads="1"/>
          </p:cNvPicPr>
          <p:nvPr/>
        </p:nvPicPr>
        <p:blipFill>
          <a:blip r:embed="rId2"/>
          <a:srcRect l="20003" t="13721" r="12122" b="18008"/>
          <a:stretch>
            <a:fillRect/>
          </a:stretch>
        </p:blipFill>
        <p:spPr bwMode="auto">
          <a:xfrm>
            <a:off x="142844" y="142852"/>
            <a:ext cx="4032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Содержимое 6" descr="C:\Documents and Settings\Учитель\Мои документы\My Pictures\Samsung\_20140312_13470107.jpg"/>
          <p:cNvPicPr>
            <a:picLocks noGrp="1"/>
          </p:cNvPicPr>
          <p:nvPr>
            <p:ph sz="half" idx="2"/>
          </p:nvPr>
        </p:nvPicPr>
        <p:blipFill>
          <a:blip r:embed="rId3"/>
          <a:srcRect l="11516" t="7718" r="41821" b="23154"/>
          <a:stretch>
            <a:fillRect/>
          </a:stretch>
        </p:blipFill>
        <p:spPr>
          <a:xfrm>
            <a:off x="4071934" y="357166"/>
            <a:ext cx="1884362" cy="1973262"/>
          </a:xfrm>
        </p:spPr>
      </p:pic>
      <p:pic>
        <p:nvPicPr>
          <p:cNvPr id="7173" name="Рисунок 7" descr="C:\Documents and Settings\Учитель\Мои документы\My Pictures\Samsung\_20140312_13480204.jpg"/>
          <p:cNvPicPr>
            <a:picLocks noChangeAspect="1" noChangeArrowheads="1"/>
          </p:cNvPicPr>
          <p:nvPr/>
        </p:nvPicPr>
        <p:blipFill>
          <a:blip r:embed="rId4"/>
          <a:srcRect l="23032" t="18008" r="26064" b="20583"/>
          <a:stretch>
            <a:fillRect/>
          </a:stretch>
        </p:blipFill>
        <p:spPr bwMode="auto">
          <a:xfrm>
            <a:off x="5929322" y="142852"/>
            <a:ext cx="30241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Содержимое 8" descr="C:\Documents and Settings\Учитель\Мои документы\My Pictures\Samsung\_20140312_13504304.jpg"/>
          <p:cNvPicPr>
            <a:picLocks noGrp="1"/>
          </p:cNvPicPr>
          <p:nvPr>
            <p:ph sz="half" idx="1"/>
          </p:nvPr>
        </p:nvPicPr>
        <p:blipFill>
          <a:blip r:embed="rId5"/>
          <a:srcRect l="45226" t="23569" r="20471" b="45790"/>
          <a:stretch>
            <a:fillRect/>
          </a:stretch>
        </p:blipFill>
        <p:spPr>
          <a:xfrm>
            <a:off x="4143372" y="3643314"/>
            <a:ext cx="1700212" cy="2147888"/>
          </a:xfrm>
        </p:spPr>
      </p:pic>
      <p:pic>
        <p:nvPicPr>
          <p:cNvPr id="7175" name="Рисунок 9" descr="C:\Documents and Settings\Учитель\Мои документы\My Pictures\Samsung\_20140312_13494809.jpg"/>
          <p:cNvPicPr>
            <a:picLocks noChangeAspect="1" noChangeArrowheads="1"/>
          </p:cNvPicPr>
          <p:nvPr/>
        </p:nvPicPr>
        <p:blipFill>
          <a:blip r:embed="rId6"/>
          <a:srcRect l="16365" t="14578" r="23032" b="13721"/>
          <a:stretch>
            <a:fillRect/>
          </a:stretch>
        </p:blipFill>
        <p:spPr bwMode="auto">
          <a:xfrm>
            <a:off x="428625" y="3286125"/>
            <a:ext cx="3600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0" descr="C:\Documents and Settings\Учитель\Мои документы\My Pictures\Samsung\_20140312_13541608.jpg"/>
          <p:cNvPicPr>
            <a:picLocks noChangeAspect="1" noChangeArrowheads="1"/>
          </p:cNvPicPr>
          <p:nvPr/>
        </p:nvPicPr>
        <p:blipFill>
          <a:blip r:embed="rId7"/>
          <a:srcRect l="11516" t="3430" r="47276" b="24869"/>
          <a:stretch>
            <a:fillRect/>
          </a:stretch>
        </p:blipFill>
        <p:spPr bwMode="auto">
          <a:xfrm>
            <a:off x="6000750" y="3214688"/>
            <a:ext cx="28575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358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класс «Координатная плоскость»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mag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70"/>
          <a:stretch>
            <a:fillRect/>
          </a:stretch>
        </p:blipFill>
        <p:spPr>
          <a:xfrm>
            <a:off x="4857752" y="1357298"/>
            <a:ext cx="3702138" cy="4525963"/>
          </a:xfrm>
          <a:noFill/>
          <a:ln/>
        </p:spPr>
      </p:pic>
      <p:pic>
        <p:nvPicPr>
          <p:cNvPr id="5" name="Picture 2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268413"/>
            <a:ext cx="3116262" cy="38862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тетради\_20161004_09365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37" t="43433" b="4040"/>
          <a:stretch>
            <a:fillRect/>
          </a:stretch>
        </p:blipFill>
        <p:spPr bwMode="auto">
          <a:xfrm>
            <a:off x="4786314" y="142852"/>
            <a:ext cx="4143404" cy="3135423"/>
          </a:xfrm>
          <a:prstGeom prst="rect">
            <a:avLst/>
          </a:prstGeom>
          <a:noFill/>
        </p:spPr>
      </p:pic>
      <p:pic>
        <p:nvPicPr>
          <p:cNvPr id="2051" name="Picture 3" descr="H:\тетради\_20161004_09341807.jpg"/>
          <p:cNvPicPr>
            <a:picLocks noChangeAspect="1" noChangeArrowheads="1"/>
          </p:cNvPicPr>
          <p:nvPr/>
        </p:nvPicPr>
        <p:blipFill>
          <a:blip r:embed="rId3"/>
          <a:srcRect l="9521" t="46800" b="4377"/>
          <a:stretch>
            <a:fillRect/>
          </a:stretch>
        </p:blipFill>
        <p:spPr bwMode="auto">
          <a:xfrm>
            <a:off x="285720" y="3500438"/>
            <a:ext cx="4210053" cy="3211730"/>
          </a:xfrm>
          <a:prstGeom prst="rect">
            <a:avLst/>
          </a:prstGeom>
          <a:noFill/>
        </p:spPr>
      </p:pic>
      <p:pic>
        <p:nvPicPr>
          <p:cNvPr id="2052" name="Picture 4" descr="H:\тетради\_20161004_09322401.jpg"/>
          <p:cNvPicPr>
            <a:picLocks noChangeAspect="1" noChangeArrowheads="1"/>
          </p:cNvPicPr>
          <p:nvPr/>
        </p:nvPicPr>
        <p:blipFill>
          <a:blip r:embed="rId4" cstate="print"/>
          <a:srcRect t="44780" r="6189" b="3367"/>
          <a:stretch>
            <a:fillRect/>
          </a:stretch>
        </p:blipFill>
        <p:spPr bwMode="auto">
          <a:xfrm>
            <a:off x="4786314" y="3500438"/>
            <a:ext cx="4187192" cy="32720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785794"/>
            <a:ext cx="42237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график изменения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воздуха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(8.00-22.00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следующем уроке сравнить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данные по температуре за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последние три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29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 класс «Что такое функция»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0016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8" y="1428736"/>
            <a:ext cx="3240087" cy="906463"/>
          </a:xfrm>
          <a:noFill/>
          <a:ln/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23850" y="71438"/>
            <a:ext cx="8351838" cy="19891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2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2910" y="92867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сейсмограмма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2428868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Колебания земной коры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29322" y="92867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кардиограмма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214810" y="2500306"/>
            <a:ext cx="3240088" cy="503237"/>
          </a:xfrm>
          <a:prstGeom prst="wedgeEllipseCallout">
            <a:avLst>
              <a:gd name="adj1" fmla="val 17662"/>
              <a:gd name="adj2" fmla="val -202366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29124" y="2571744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Здоровое сердце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300788" y="2857496"/>
            <a:ext cx="2843212" cy="576262"/>
          </a:xfrm>
          <a:prstGeom prst="wedgeEllipseCallout">
            <a:avLst>
              <a:gd name="adj1" fmla="val 18176"/>
              <a:gd name="adj2" fmla="val -172588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07150" y="2928934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Больное сердце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283075" y="4365625"/>
            <a:ext cx="4681538" cy="23764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Comic Sans MS" pitchFamily="66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дающая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цельное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характере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аргумента</a:t>
            </a:r>
            <a:r>
              <a:rPr lang="en-US" sz="2400" b="1" dirty="0"/>
              <a:t>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301" name="Picture 13" descr="ф0015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357298"/>
            <a:ext cx="3455987" cy="1019175"/>
          </a:xfrm>
          <a:noFill/>
          <a:ln/>
        </p:spPr>
      </p:pic>
      <p:sp>
        <p:nvSpPr>
          <p:cNvPr id="16" name="TextBox 15"/>
          <p:cNvSpPr txBox="1"/>
          <p:nvPr/>
        </p:nvSpPr>
        <p:spPr>
          <a:xfrm>
            <a:off x="785786" y="285728"/>
            <a:ext cx="7574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Графический способ представления функции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3"/>
          </p:nvPr>
        </p:nvSpPr>
        <p:spPr>
          <a:xfrm>
            <a:off x="142844" y="3000372"/>
            <a:ext cx="5072098" cy="2187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Посмотреть, где используется зависимость одной величины через другую.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481</Words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Формирование функционально –графической грамотности как условие успешной сдачи ОГЭ</vt:lpstr>
      <vt:lpstr>  Функционально –графическая грамотность обучающихся основной школы – комплекс функционально –графических знаний и умений, необходимых для чтения и изображения графиков элементарных функций.</vt:lpstr>
      <vt:lpstr>Слайд 3</vt:lpstr>
      <vt:lpstr>Развитие функционально –графического мышления подразумевает:</vt:lpstr>
      <vt:lpstr>Вопрос для учителя:</vt:lpstr>
      <vt:lpstr>Слайд 6</vt:lpstr>
      <vt:lpstr>Слайд 7</vt:lpstr>
      <vt:lpstr>Слайд 8</vt:lpstr>
      <vt:lpstr>Слайд 9</vt:lpstr>
      <vt:lpstr>Слайд 10</vt:lpstr>
      <vt:lpstr>На каком рисунке изображён график функции  у = kx? </vt:lpstr>
      <vt:lpstr>Слайд 12</vt:lpstr>
      <vt:lpstr>На каком рисунке изображён график линейной функции, квадратичной?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2017-07-05T07:45:42Z</dcterms:modified>
</cp:coreProperties>
</file>