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335" r:id="rId4"/>
    <p:sldId id="366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27" r:id="rId37"/>
    <p:sldId id="328" r:id="rId38"/>
    <p:sldId id="329" r:id="rId39"/>
    <p:sldId id="330" r:id="rId40"/>
    <p:sldId id="331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32" r:id="rId51"/>
    <p:sldId id="294" r:id="rId52"/>
    <p:sldId id="295" r:id="rId53"/>
    <p:sldId id="296" r:id="rId54"/>
    <p:sldId id="297" r:id="rId55"/>
    <p:sldId id="299" r:id="rId56"/>
    <p:sldId id="302" r:id="rId57"/>
    <p:sldId id="303" r:id="rId58"/>
    <p:sldId id="309" r:id="rId59"/>
    <p:sldId id="315" r:id="rId60"/>
    <p:sldId id="282" r:id="rId61"/>
    <p:sldId id="313" r:id="rId62"/>
    <p:sldId id="316" r:id="rId63"/>
    <p:sldId id="310" r:id="rId64"/>
    <p:sldId id="333" r:id="rId65"/>
    <p:sldId id="334" r:id="rId6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81EA0"/>
    <a:srgbClr val="990000"/>
    <a:srgbClr val="692AA2"/>
    <a:srgbClr val="9933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61"/>
    <p:restoredTop sz="94660"/>
  </p:normalViewPr>
  <p:slideViewPr>
    <p:cSldViewPr showGuides="1">
      <p:cViewPr varScale="1">
        <p:scale>
          <a:sx n="59" d="100"/>
          <a:sy n="59" d="100"/>
        </p:scale>
        <p:origin x="139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B90F9B-6EC4-41D5-A510-52A6E345407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3F81A4E-6391-46AB-8465-7167ACA9D1A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34820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altLang="ru-RU" sz="1200" dirty="0">
                <a:solidFill>
                  <a:srgbClr val="000000"/>
                </a:solidFill>
              </a:rPr>
            </a:fld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Овал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6" name="Дата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Нижний колонтитул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FEF76B-4183-4361-8E07-2B6C3283CF49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8" name="Дата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93A65-2F3F-4D82-A398-C4BFF99393CB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72C8425-6709-437E-9A1D-ECFD242CAAAF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59C751-0FD4-4812-8C21-3B650FF0E729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B7908FA-5352-47D3-A0BC-7CBE071CC236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A9DFF9-0CC5-4490-8667-CA7CB7161A1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D52B9-0ED0-46BC-8672-6CD42A2AFCD3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EE554-9DE0-445D-BDBA-02C9E86B372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GIF"/><Relationship Id="rId1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GIF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1" Type="http://schemas.openxmlformats.org/officeDocument/2006/relationships/image" Target="../media/image1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jpeg"/><Relationship Id="rId1" Type="http://schemas.openxmlformats.org/officeDocument/2006/relationships/image" Target="../media/image22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5.png"/><Relationship Id="rId1" Type="http://schemas.openxmlformats.org/officeDocument/2006/relationships/image" Target="../media/image24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7.GIF"/><Relationship Id="rId1" Type="http://schemas.openxmlformats.org/officeDocument/2006/relationships/image" Target="../media/image26.GIF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GI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GI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9470"/>
            <a:ext cx="7772400" cy="331025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Второклассник и его возрастные особенности. </a:t>
            </a:r>
            <a:b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Критерии оценок и как к ним относиться.</a:t>
            </a:r>
            <a:endParaRPr kumimoji="0" lang="ru-RU" alt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59436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 «А» класс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EEC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Учитель: Шахворостова И.Н.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083" y="103188"/>
            <a:ext cx="871378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EEC94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!!!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Второклассник воспринимает школьную оценку (отметку) как оценку всего себя как личности или как отношение к себе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(любят его или не любят).</a:t>
            </a: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4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!!!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Оценка</a:t>
            </a:r>
            <a:endParaRPr kumimoji="0" lang="ru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8625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осуществляется в форме развернутого суждения, в котором взрослый: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разъясняет положительные и отрицательные стороны работы ученика,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отмечает наличие или отсутствие продвижений, дает рекомендации,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отмечает усилия и старания школьника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AutoNum type="arabicPeriod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только затем, как вывод из сказанного, называет заслуженную отметку.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07375" cy="15843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Отношение к ребенку, связанное с его отметками, особенно если эти отметки не соответствуют ожиданиям родителей:</a:t>
            </a:r>
            <a:b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36838"/>
            <a:ext cx="8229600" cy="3455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затрудняет формирование адекватной положительной самооценки;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способствует появлению неуверенности в себе;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мешает развитию интереса к учению.</a:t>
            </a: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64087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В.А. Сухомлинский</a:t>
            </a: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"С первых дней школьной жизни на тернистом пути учения перед ребенком появляется идол – отметка. 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Для одного ребенка он добрый, снисходительный, для другого – жесткий, безжалостный, неумолимый.   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Почему это так, почему он одному покровительствует, а другого тиранит – детям непонятно. Ведь не может семилетний ребенок понять зависимость оценки от своего труда, от личных усилий – для него это пока непостижимо. Он старается удовлетворить или – на худой конец – обмануть идола и постепенно привыкает учиться не для личной радости, а для отметки".</a:t>
            </a: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Социальные портреты отметок</a:t>
            </a:r>
            <a:br>
              <a:rPr kumimoji="0" lang="ru-RU" alt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(психолог Ш.А. Амонашвили)</a:t>
            </a:r>
            <a:endParaRPr kumimoji="0" lang="ru-RU" altLang="ru-RU" sz="3200" b="0" i="1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торжествующая "пятерка"</a:t>
            </a: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обнадеживающая "четверка "</a:t>
            </a: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равнодушная "тройка"</a:t>
            </a: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угнетающая "двойка" </a:t>
            </a: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уничтожающая "единица"</a:t>
            </a: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4" name="Picture 4" descr="j00903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2"/>
          <p:cNvSpPr>
            <a:spLocks noGrp="1"/>
          </p:cNvSpPr>
          <p:nvPr>
            <p:ph type="ctrTitle"/>
          </p:nvPr>
        </p:nvSpPr>
        <p:spPr>
          <a:xfrm>
            <a:off x="1219200" y="2057400"/>
            <a:ext cx="6629400" cy="1981200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ru-RU" altLang="ru-RU" sz="4800" dirty="0">
                <a:solidFill>
                  <a:srgbClr val="3333CC"/>
                </a:solidFill>
              </a:rPr>
              <a:t>Второклассник</a:t>
            </a:r>
            <a:r>
              <a:rPr lang="ru-RU" altLang="ru-RU" sz="3600" dirty="0">
                <a:solidFill>
                  <a:srgbClr val="3333CC"/>
                </a:solidFill>
              </a:rPr>
              <a:t> </a:t>
            </a:r>
            <a:r>
              <a:rPr lang="ru-RU" altLang="ru-RU" sz="4800" dirty="0">
                <a:solidFill>
                  <a:srgbClr val="3333CC"/>
                </a:solidFill>
              </a:rPr>
              <a:t>в школе</a:t>
            </a:r>
            <a:endParaRPr lang="ru-RU" altLang="ru-RU" sz="4800" dirty="0"/>
          </a:p>
        </p:txBody>
      </p:sp>
      <p:sp>
        <p:nvSpPr>
          <p:cNvPr id="5123" name="Rectangle 3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ru-RU" altLang="ru-RU" sz="24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Штурмуйте каждую проблему с энтузиазмом…как если бы от этого зависела Ваша жизнь.</a:t>
            </a:r>
            <a:endParaRPr lang="ru-RU" altLang="ru-RU" sz="2400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ru-RU" altLang="ru-RU" sz="24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Л.Кьюби</a:t>
            </a:r>
            <a:endParaRPr lang="ru-RU" altLang="ru-RU" sz="2400" dirty="0">
              <a:solidFill>
                <a:srgbClr val="008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5" name="Picture 5" descr="j02819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28600"/>
            <a:ext cx="1801813" cy="1706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80"/>
                            </p:stCondLst>
                            <p:childTnLst>
                              <p:par>
                                <p:cTn id="18" presetID="3" presetClass="emph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8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12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123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59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3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3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3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1000"/>
            <a:ext cx="8839200" cy="57451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Важно воспринимать отметки как показатели учебной температуры: двойка – это сигнал к тому, что знания приболели и им нужно лечение, а не нравоучение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pic>
        <p:nvPicPr>
          <p:cNvPr id="6148" name="Picture 4" descr="j0355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4038600"/>
            <a:ext cx="1538288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AN00790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52400"/>
            <a:ext cx="1535113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6" descr="AG00316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352800"/>
            <a:ext cx="1519238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Box 4"/>
          <p:cNvSpPr txBox="1"/>
          <p:nvPr/>
        </p:nvSpPr>
        <p:spPr>
          <a:xfrm>
            <a:off x="304800" y="685800"/>
            <a:ext cx="8229600" cy="554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Родителям необходимо помнить, что в учении важна не столько отметка, сколько реальные знания и умения ученика, его трудолюбие, ответственность, потребность в получении новых знаний.</a:t>
            </a: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Не последнюю роль в успешности играет вера родителей в возможности своего ребенка.</a:t>
            </a:r>
            <a:endParaRPr lang="ru-RU" altLang="ru-RU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pic>
        <p:nvPicPr>
          <p:cNvPr id="31747" name="Picture 5" descr="j02819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590800"/>
            <a:ext cx="1447800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5" descr="AG00315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800600"/>
            <a:ext cx="14859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4" descr="FAM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667000"/>
            <a:ext cx="2133600" cy="159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Box 1"/>
          <p:cNvSpPr txBox="1"/>
          <p:nvPr/>
        </p:nvSpPr>
        <p:spPr>
          <a:xfrm>
            <a:off x="1981200" y="533400"/>
            <a:ext cx="6477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dirty="0">
                <a:solidFill>
                  <a:srgbClr val="000000"/>
                </a:solidFill>
                <a:latin typeface="Comic Sans MS" panose="030F0702030302020204" pitchFamily="66" charset="0"/>
              </a:rPr>
              <a:t>Отрицательные факторы </a:t>
            </a:r>
            <a:endParaRPr lang="ru-RU" altLang="ru-RU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TextBox 2"/>
          <p:cNvSpPr txBox="1"/>
          <p:nvPr/>
        </p:nvSpPr>
        <p:spPr>
          <a:xfrm>
            <a:off x="468313" y="1133475"/>
            <a:ext cx="76200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Страх (боится быть спрошенным);</a:t>
            </a:r>
            <a:endParaRPr lang="ru-RU" altLang="ru-RU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Стыд перед товарищами, родителями, учителем, перед самим собой;</a:t>
            </a:r>
            <a:endParaRPr lang="ru-RU" altLang="ru-RU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Взрослые предъявляют слишком завышенные требования.</a:t>
            </a:r>
            <a:endParaRPr lang="ru-RU" altLang="ru-RU" sz="3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 Тревожность родителей</a:t>
            </a:r>
            <a:r>
              <a:rPr lang="ru-RU" altLang="ru-RU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endParaRPr lang="ru-RU" altLang="ru-RU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3" descr="Файл:Opyat dvoyka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64087" y="2996951"/>
            <a:ext cx="3609178" cy="3694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6049963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-</a:t>
            </a:r>
            <a:r>
              <a:rPr kumimoji="0" lang="ru-RU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Важно учить ребенка сравнивать свои достижения с его же достижениями, но в предыдущем периоде;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- Обязательно хвалить за успехи;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- Надо придумать искусственные стимулы, которые можно давать регулярно при небольших положительных сдвигах в учебе и поведении;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- Ошибаться нормально!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 </a:t>
            </a:r>
            <a:b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5" descr="AG00315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4191000"/>
            <a:ext cx="2057400" cy="193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14288"/>
            <a:ext cx="8229600" cy="7127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Повестка собрания: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Родительский лекторий: «Возрастные особенности второклассников».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Второклассник в школе.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Оценка и отметка в современной школе. Как к ним относиться? Критерии оценивания.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Как помочь ребёнку в выполнении домашнего задания.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Разное.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Питание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ГПД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Дополнительное образование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Tx/>
              <a:buChar char="-"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Внеклассные мероприятия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ru-RU" altLang="ru-RU" b="1" i="1" dirty="0">
                <a:solidFill>
                  <a:srgbClr val="3333CC"/>
                </a:solidFill>
                <a:latin typeface="Comic Sans MS" panose="030F0702030302020204" pitchFamily="66" charset="0"/>
              </a:rPr>
              <a:t>Не рекомендуемые фразы для общения:</a:t>
            </a:r>
            <a:endParaRPr lang="ru-RU" altLang="ru-RU" b="1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-Я тысячу раз говорил тебе, что…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-Сколько раз надо повторять…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-О чём ты только думаешь…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-Неужели тебе трудно запомнить, что…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-Ты становишься…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-Ты такой же как,…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-Отстань, некогда мне…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b="1" dirty="0">
                <a:latin typeface="Comic Sans MS" panose="030F0702030302020204" pitchFamily="66" charset="0"/>
              </a:rPr>
              <a:t>-Почему Лена(Настя, Вася и т.д.) такая, а ты - нет…</a:t>
            </a:r>
            <a:endParaRPr lang="ru-RU" altLang="ru-RU" b="1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endParaRPr lang="ru-RU" altLang="ru-RU" b="1" dirty="0">
              <a:latin typeface="Comic Sans MS" panose="030F0702030302020204" pitchFamily="66" charset="0"/>
            </a:endParaRPr>
          </a:p>
        </p:txBody>
      </p:sp>
      <p:pic>
        <p:nvPicPr>
          <p:cNvPr id="9220" name="Picture 4" descr="AG00317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9363" y="4876800"/>
            <a:ext cx="1544637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ru-RU" altLang="ru-RU" b="1" i="1" dirty="0">
                <a:solidFill>
                  <a:srgbClr val="3333CC"/>
                </a:solidFill>
                <a:latin typeface="Comic Sans MS" panose="030F0702030302020204" pitchFamily="66" charset="0"/>
              </a:rPr>
              <a:t>Рекомендуемые фразы для общения:</a:t>
            </a:r>
            <a:endParaRPr lang="ru-RU" altLang="ru-RU" b="1" i="1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-Ты у меня умный, красивый(и т.д.).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-Как хорошо, что  у меня есть ты.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-Ты у меня молодец.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-Я тебя очень люблю.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-Как хорошо ты это сделал, научи и меня этому.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-Спасибо тебе, я тебе очень благодарна.</a:t>
            </a:r>
            <a:endParaRPr lang="ru-RU" altLang="ru-RU" dirty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ru-RU" altLang="ru-RU" dirty="0">
                <a:latin typeface="Comic Sans MS" panose="030F0702030302020204" pitchFamily="66" charset="0"/>
              </a:rPr>
              <a:t>-Если бы не ты, я бы никогда с этим не справился.</a:t>
            </a:r>
            <a:endParaRPr lang="ru-RU" altLang="ru-RU" dirty="0">
              <a:latin typeface="Comic Sans MS" panose="030F0702030302020204" pitchFamily="66" charset="0"/>
            </a:endParaRPr>
          </a:p>
        </p:txBody>
      </p:sp>
      <p:pic>
        <p:nvPicPr>
          <p:cNvPr id="10244" name="Picture 4" descr="KIDS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4800600"/>
            <a:ext cx="29718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400800" cy="9144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Несколько советов психолога</a:t>
            </a:r>
            <a:b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«Как прожить хотя бы один день без нервотрёпки»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latin typeface="Comic Sans MS" panose="030F0702030302020204" pitchFamily="66" charset="0"/>
              </a:rPr>
              <a:t>Не торопитесь. Умение рассчитать время – </a:t>
            </a:r>
            <a:r>
              <a:rPr lang="ru-RU" altLang="ru-RU" sz="2400" b="1" dirty="0">
                <a:latin typeface="Comic Sans MS" panose="030F0702030302020204" pitchFamily="66" charset="0"/>
              </a:rPr>
              <a:t>Ваша задача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latin typeface="Comic Sans MS" panose="030F0702030302020204" pitchFamily="66" charset="0"/>
              </a:rPr>
              <a:t>Пожелайте удачи, найдите несколько ласковых слов.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latin typeface="Comic Sans MS" panose="030F0702030302020204" pitchFamily="66" charset="0"/>
              </a:rPr>
              <a:t>Забудьте фразу: «Что ты сегодня получил?». 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latin typeface="Comic Sans MS" panose="030F0702030302020204" pitchFamily="66" charset="0"/>
              </a:rPr>
              <a:t>После школы не торопитесь садиться за уроки. Ребёнку необходимо 2 часа отдыха. 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-    Не заставляйте делать все упражнения сразу: </a:t>
            </a:r>
            <a:r>
              <a:rPr lang="ru-RU" altLang="ru-RU" sz="2400" b="1" dirty="0">
                <a:latin typeface="Comic Sans MS" panose="030F0702030302020204" pitchFamily="66" charset="0"/>
              </a:rPr>
              <a:t>20 минут занятий – 10 минут перерыв.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latin typeface="Comic Sans MS" panose="030F0702030302020204" pitchFamily="66" charset="0"/>
              </a:rPr>
              <a:t>В общении с ребёнком старайтесь избегать условий: </a:t>
            </a:r>
            <a:r>
              <a:rPr lang="ru-RU" altLang="ru-RU" sz="2400" b="1" dirty="0">
                <a:latin typeface="Comic Sans MS" panose="030F0702030302020204" pitchFamily="66" charset="0"/>
              </a:rPr>
              <a:t>«Если ты сделаешь, то..».</a:t>
            </a:r>
            <a:endParaRPr lang="ru-RU" altLang="ru-RU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altLang="ru-RU" sz="2400" dirty="0">
                <a:latin typeface="Comic Sans MS" panose="030F0702030302020204" pitchFamily="66" charset="0"/>
              </a:rPr>
              <a:t>-   Будьте внимательны к жалобам ребёнка на головную боль, усталость, плохое самочувствие.</a:t>
            </a:r>
            <a:endParaRPr lang="ru-RU" altLang="ru-RU" sz="1600" b="1" dirty="0">
              <a:latin typeface="Comic Sans MS" panose="030F0702030302020204" pitchFamily="66" charset="0"/>
            </a:endParaRPr>
          </a:p>
        </p:txBody>
      </p:sp>
      <p:pic>
        <p:nvPicPr>
          <p:cNvPr id="37892" name="Picture 4" descr="FAM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33600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Picture 4" descr="FSBRICK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430838"/>
            <a:ext cx="1905000" cy="1427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2" descr="http://2.bp.blogspot.com/-IwPiViVok_E/TlTIya1q0sI/AAAAAAAAAYU/J3z1ad5Sggc/s1600/9856.b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5105400"/>
            <a:ext cx="2057400" cy="153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Прямоугольник 2"/>
          <p:cNvSpPr/>
          <p:nvPr/>
        </p:nvSpPr>
        <p:spPr>
          <a:xfrm>
            <a:off x="533400" y="381000"/>
            <a:ext cx="7162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Хотите, чтобы ваш ребенок ходил в школу с удовольствием?</a:t>
            </a:r>
            <a:endParaRPr lang="ru-RU" alt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TextBox 4"/>
          <p:cNvSpPr txBox="1"/>
          <p:nvPr/>
        </p:nvSpPr>
        <p:spPr>
          <a:xfrm>
            <a:off x="304800" y="1524000"/>
            <a:ext cx="8001000" cy="4708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Не говорите о школе плохо, не критикуйте учителей в присутствии детей.</a:t>
            </a:r>
            <a:endParaRPr lang="ru-RU" altLang="ru-RU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Пусть ваш ребёнок видит, что вы интересуетесь его успехами.</a:t>
            </a:r>
            <a:endParaRPr lang="ru-RU" altLang="ru-RU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Поддерживайте у ребёнка интерес к учебному труду.</a:t>
            </a:r>
            <a:endParaRPr lang="ru-RU" altLang="ru-RU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- Учите ребёнка выражать свои мысли.</a:t>
            </a:r>
            <a:endParaRPr lang="ru-RU" altLang="ru-RU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В школе ваш ребёнок может столкнуться с критическим отношением к себе.</a:t>
            </a:r>
            <a:endParaRPr lang="ru-RU" altLang="ru-RU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Помогите ему не потерять веры в себя.</a:t>
            </a:r>
            <a:endParaRPr lang="ru-RU" altLang="ru-RU" sz="2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r>
              <a:rPr lang="ru-RU" altLang="ru-RU" sz="2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Не забывайте чаще хвалить ребёнка за малейший успех и поддерживать в нём уверенность в своих силах.</a:t>
            </a:r>
            <a:endParaRPr lang="ru-RU" altLang="ru-RU" sz="2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Char char="-"/>
            </a:pPr>
            <a:endParaRPr lang="ru-RU" altLang="ru-RU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917" name="Picture 5" descr="AG00315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538" y="0"/>
            <a:ext cx="1287462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Помощь в подготовке домашних заданий</a:t>
            </a:r>
            <a:endParaRPr kumimoji="0" lang="ru-RU" alt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3878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Приучить вовремя садиться за уроки.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Подсказать, что пришло время сделать перерыв.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Подсказать, что пришло время закончить перерыв.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Помощь в подготовке домашних заданий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Правильная организация рабочего места: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достаточное освещение спереди и слева,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отсутствие лишних предметов.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Организация времени выполнения домашних заданий: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а)  - 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через 1-1,5 часа после возвращения из школы,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- в группе продленного дня,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- после занятий в кружке.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! Но не вечером!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б) - время непрерывной работы не должно превышать 15-20 минут,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- перерывы на 5-10 минут (интенсивные физические нагрузки)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-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Помощь в подготовке домашних заданий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давать дополнительных домашних заданий.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 заставлять переделывать плохо выполненную классную работу (только проверить и исправить ошибки).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Повторное выполнение уже сделанного воспринимается как бессмысленное и скучное дело.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Оно отбивает охоту заниматься, лишает веры в свои силы.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8" name="AutoShape 4"/>
          <p:cNvSpPr/>
          <p:nvPr/>
        </p:nvSpPr>
        <p:spPr>
          <a:xfrm>
            <a:off x="4500563" y="3357563"/>
            <a:ext cx="485775" cy="576262"/>
          </a:xfrm>
          <a:prstGeom prst="downArrow">
            <a:avLst>
              <a:gd name="adj1" fmla="val 50000"/>
              <a:gd name="adj2" fmla="val 296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Помощь в подготовке домашних заданий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Быть рядом.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Свести к минимуму замечания.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Нотации, пространные рассуждения, раздраженные восклицания недопустимы: они только дополнительно отвлекают ребенка от работы.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Постепенно снижать степень контроля.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Прием формирования внимания, самоконтроля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44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Обучение проверке решения примеров, написания фраз: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 у взрослого                          - у самого себя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0"/>
            <a:ext cx="8229600" cy="6318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21 секрет для родителей второклассников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-20637" y="476250"/>
            <a:ext cx="9164638" cy="38877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alt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1. Напомнить ребенку, что домашние задания нужны для отработки того, что в классе объяснял учитель, иначе в долговременную память знания не переходят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2. Навык выполнения домашней работы без помощи и поддержки взрослого практически не формируется, таковы законы усвоения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3. Если родители не контролируют и не помогают выполнять домашнее задание, то ребенок может его не делать и не записывать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4. Важно первоначально проверять и сопоставлять то, что ребенок записал в дневник и то, что было реально задано – дети порой не записывают часть заданий в дневник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5. Необходимо определить конкретное время для выполнения домашнего задания и стремиться, чтобы ребенок делал уроки в одно и тоже время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Познавательные процессы:</a:t>
            </a:r>
            <a:endParaRPr kumimoji="0" lang="ru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7931150" cy="51847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произвольны</a:t>
            </a:r>
            <a:endParaRPr kumimoji="0" lang="ru-RU" altLang="ru-RU" sz="28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ребенок может проявлять волевые усилия, сосредоточить свое внимание в течение необходимого времени</a:t>
            </a: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продуктивны</a:t>
            </a:r>
            <a:r>
              <a:rPr kumimoji="0" lang="ru-RU" altLang="ru-RU" sz="28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8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второклассник должен получать конечный продукт</a:t>
            </a: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8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устойчивы</a:t>
            </a:r>
            <a:endParaRPr kumimoji="0" lang="ru-RU" altLang="ru-RU" sz="28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внимание не рассеивается в течение необходимого времени </a:t>
            </a: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5"/>
            <a:ext cx="8229600" cy="7366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21 секрет для родителей второклассников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765175"/>
            <a:ext cx="8928100" cy="47466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6. Помогать ребенку делать домашнее задание и проверять то, что ребенок сделал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7. Научить ребенка организовывать свое рабочее место для выполнения работы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8. Показывать пример организованности и собранности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9. Принять, что двойки и тройки в процессе учебы неизбежны, поэтому важно не ругать ребенка за них, а наоборот, помочь разобраться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10. Важно воспринимать отметки как показатели учебной температуры: двойка –это сигнал к тому, что знания приболели и им нужно лечение, а не нравоучение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11. Не думать, что если мама и папа хорошо учились в школе, то у них обязательно будет ребенок отличник или ударник – мы все разные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6302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21 секрет для родителей второклассников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36588"/>
            <a:ext cx="903605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12. Ребенку ничем не помогут рассказы родителей о том, что они окончили школу с золотой медалью, а в ВУЗ с красным дипломом, зато тревожность могут сформировать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13. Если ругать ребенка за двойки, то у него может появиться школьная тревожность, которая сильно влияет на успешность ребенка. Даже самый умный ребенок может получить низкую отметку, если он боится, </a:t>
            </a: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т.к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страх блокирует познавательную деятельность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14. Не требовать от ребенка больше, чем он может в данный момент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15. Важно самим родителям спокойно относиться к отметкам и не требовать от ребенка только пятерок или четверок – если мама очень сильно переживает из-за отметок, то и у ребенка появляется тревожность и страх не оправдать ожидания мамы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8737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21 секрет для родителей второклассников</a:t>
            </a:r>
            <a:endParaRPr kumimoji="0" lang="ru-RU" alt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08025"/>
            <a:ext cx="9144000" cy="54578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16. Важно учить ребенка сравнивать свои достижения с его же достижениями, но в предыдущем периоде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17. Обязательно хвалить за успехи, создавать ситуации успеха, отмечать малейшие продвижения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18. Никогда не сравнивать достижения ребенка с другими детьми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19. Ребенок должен видеть, что ошибаться –это нормально, что ошибаются и мамы, и папы и бабушки и дедушки.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20. Дети часто воспринимают отметку за работу, как отметку собственной личности, поэтому надо быть предельно тактичным в общении с ребенком и учить разделять: «Я хороший, но в работе я сделал 20 ошибок и поэтому получил 2»</a:t>
            </a: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21. Важно ребенка настраивать на то, что если верить в успех и стараться, то все обязательно получится!!!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Rectangl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4438" y="142875"/>
            <a:ext cx="7429500" cy="642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00313" y="5857875"/>
            <a:ext cx="3429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Р. Киплинг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156" name="Picture 4" descr="Глобу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42875"/>
            <a:ext cx="123825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noFill/>
          <a:ln>
            <a:noFill/>
          </a:ln>
        </p:spPr>
        <p:txBody>
          <a:bodyPr vert="horz" wrap="square" lIns="91440" tIns="45720" rIns="91440" bIns="45720" anchor="ctr" anchorCtr="0"/>
          <a:p>
            <a:pPr/>
            <a:r>
              <a:rPr lang="ru-RU" altLang="ru-RU" sz="3200" b="1" kern="1200" dirty="0">
                <a:effectLst/>
                <a:latin typeface="Arial" panose="020B0604020202020204" pitchFamily="34" charset="0"/>
                <a:ea typeface="+mj-ea"/>
                <a:cs typeface="+mj-cs"/>
              </a:rPr>
              <a:t>Что сделаете вы, если увидите у ребёнка отметку «5»?</a:t>
            </a:r>
            <a:endParaRPr lang="ru-RU" altLang="ru-RU" sz="3200" b="1" kern="1200" dirty="0">
              <a:effectLst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294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435100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endParaRPr lang="ru-RU" altLang="ru-RU" b="1" u="sng" dirty="0"/>
          </a:p>
          <a:p>
            <a:pPr lvl="0">
              <a:buNone/>
            </a:pPr>
            <a:r>
              <a:rPr lang="ru-RU" altLang="ru-RU" b="1" u="sng" dirty="0"/>
              <a:t>Неправильно:</a:t>
            </a:r>
            <a:endParaRPr lang="ru-RU" altLang="ru-RU" dirty="0"/>
          </a:p>
          <a:p>
            <a:pPr lvl="0"/>
            <a:r>
              <a:rPr lang="ru-RU" altLang="ru-RU" dirty="0"/>
              <a:t>Буду рада</a:t>
            </a:r>
            <a:endParaRPr lang="ru-RU" altLang="ru-RU" dirty="0"/>
          </a:p>
          <a:p>
            <a:pPr lvl="0"/>
            <a:r>
              <a:rPr lang="ru-RU" altLang="ru-RU" dirty="0"/>
              <a:t>Похвалю, дам определённое количество денег</a:t>
            </a:r>
            <a:endParaRPr lang="ru-RU" altLang="ru-RU" b="1" u="sng" dirty="0"/>
          </a:p>
        </p:txBody>
      </p:sp>
      <p:sp>
        <p:nvSpPr>
          <p:cNvPr id="8295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260975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endParaRPr lang="ru-RU" altLang="ru-RU" b="1" u="sng" dirty="0"/>
          </a:p>
          <a:p>
            <a:pPr lvl="0">
              <a:buNone/>
            </a:pPr>
            <a:r>
              <a:rPr lang="ru-RU" altLang="ru-RU" b="1" u="sng" dirty="0"/>
              <a:t>Правильно:</a:t>
            </a:r>
            <a:endParaRPr lang="ru-RU" altLang="ru-RU" b="1" u="sng" dirty="0"/>
          </a:p>
          <a:p>
            <a:pPr lvl="0"/>
            <a:r>
              <a:rPr lang="ru-RU" altLang="ru-RU" dirty="0"/>
              <a:t>Порадуюсь вместе с ребёнком</a:t>
            </a:r>
            <a:endParaRPr lang="ru-RU" altLang="ru-RU" dirty="0"/>
          </a:p>
          <a:p>
            <a:pPr lvl="0"/>
            <a:r>
              <a:rPr lang="ru-RU" altLang="ru-RU" dirty="0"/>
              <a:t>Похвалю, скажу, что горжусь им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>
                                            <p:txEl>
                                              <p:charRg st="1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charRg st="2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9">
                                            <p:txEl>
                                              <p:charRg st="2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9">
                                            <p:txEl>
                                              <p:charRg st="2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charRg st="12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0">
                                            <p:txEl>
                                              <p:charRg st="12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0">
                                            <p:txEl>
                                              <p:charRg st="12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charRg st="4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50">
                                            <p:txEl>
                                              <p:charRg st="4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50">
                                            <p:txEl>
                                              <p:charRg st="4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Rectangl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noFill/>
          <a:ln>
            <a:noFill/>
          </a:ln>
        </p:spPr>
        <p:txBody>
          <a:bodyPr vert="horz" wrap="square" lIns="91440" tIns="45720" rIns="91440" bIns="45720" anchor="ctr" anchorCtr="0"/>
          <a:p>
            <a:pPr/>
            <a:r>
              <a:rPr lang="ru-RU" altLang="ru-RU" sz="3200" b="1" kern="1200" dirty="0">
                <a:effectLst/>
                <a:latin typeface="Arial" panose="020B0604020202020204" pitchFamily="34" charset="0"/>
                <a:ea typeface="+mj-ea"/>
                <a:cs typeface="+mj-cs"/>
              </a:rPr>
              <a:t>Что сделаете вы , если увидите у ребёнка отметку «2»?</a:t>
            </a:r>
            <a:endParaRPr lang="ru-RU" altLang="ru-RU" sz="3200" b="1" kern="1200" dirty="0">
              <a:effectLst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499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435100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r>
              <a:rPr lang="ru-RU" altLang="ru-RU" b="1" u="sng" dirty="0"/>
              <a:t>Неправильно:</a:t>
            </a:r>
            <a:endParaRPr lang="ru-RU" altLang="ru-RU" dirty="0"/>
          </a:p>
          <a:p>
            <a:pPr lvl="0"/>
            <a:r>
              <a:rPr lang="ru-RU" altLang="ru-RU" dirty="0"/>
              <a:t>Отругаю, заставлю заниматься дополнительно</a:t>
            </a:r>
            <a:endParaRPr lang="ru-RU" altLang="ru-RU" dirty="0"/>
          </a:p>
          <a:p>
            <a:pPr lvl="0"/>
            <a:r>
              <a:rPr lang="ru-RU" altLang="ru-RU" dirty="0"/>
              <a:t>Спрошу: «Почему?»</a:t>
            </a:r>
            <a:endParaRPr lang="ru-RU" altLang="ru-RU" dirty="0"/>
          </a:p>
          <a:p>
            <a:pPr lvl="0"/>
            <a:r>
              <a:rPr lang="ru-RU" altLang="ru-RU" dirty="0"/>
              <a:t>Поругаю</a:t>
            </a:r>
            <a:endParaRPr lang="ru-RU" altLang="ru-RU" dirty="0"/>
          </a:p>
          <a:p>
            <a:pPr lvl="0"/>
            <a:r>
              <a:rPr lang="ru-RU" altLang="ru-RU" dirty="0"/>
              <a:t>Накажу </a:t>
            </a:r>
            <a:endParaRPr lang="ru-RU" altLang="ru-RU" dirty="0"/>
          </a:p>
          <a:p>
            <a:pPr lvl="0"/>
            <a:r>
              <a:rPr lang="ru-RU" altLang="ru-RU" dirty="0"/>
              <a:t>Обвиню учителя</a:t>
            </a:r>
            <a:endParaRPr lang="ru-RU" altLang="ru-RU" dirty="0"/>
          </a:p>
        </p:txBody>
      </p:sp>
      <p:sp>
        <p:nvSpPr>
          <p:cNvPr id="8499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5260975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r>
              <a:rPr lang="ru-RU" altLang="ru-RU" b="1" u="sng" dirty="0"/>
              <a:t>Правильно:</a:t>
            </a:r>
            <a:endParaRPr lang="ru-RU" altLang="ru-RU" b="1" u="sng" dirty="0"/>
          </a:p>
          <a:p>
            <a:pPr lvl="0"/>
            <a:r>
              <a:rPr lang="ru-RU" altLang="ru-RU" dirty="0"/>
              <a:t>Позанимаюсь дополнительно с ребёнком</a:t>
            </a:r>
            <a:endParaRPr lang="ru-RU" altLang="ru-RU" dirty="0"/>
          </a:p>
          <a:p>
            <a:pPr lvl="0"/>
            <a:r>
              <a:rPr lang="ru-RU" altLang="ru-RU" dirty="0"/>
              <a:t>Помогу разобраться, объясню, за что</a:t>
            </a:r>
            <a:endParaRPr lang="ru-RU" altLang="ru-RU" dirty="0"/>
          </a:p>
          <a:p>
            <a:pPr lvl="0"/>
            <a:r>
              <a:rPr lang="ru-RU" altLang="ru-RU" dirty="0"/>
              <a:t>Проанализируем вместе с ребёнком причины</a:t>
            </a:r>
            <a:endParaRPr lang="ru-RU" altLang="ru-RU" dirty="0"/>
          </a:p>
          <a:p>
            <a:pPr lvl="0"/>
            <a:r>
              <a:rPr lang="ru-RU" altLang="ru-RU" dirty="0"/>
              <a:t>Успокою, чтоб не расстраивался</a:t>
            </a:r>
            <a:endParaRPr lang="ru-RU" altLang="ru-RU" dirty="0"/>
          </a:p>
          <a:p>
            <a:pPr lvl="0"/>
            <a:endParaRPr lang="ru-RU" altLang="ru-RU" dirty="0"/>
          </a:p>
          <a:p>
            <a:pPr lvl="0"/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charRg st="1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>
                                            <p:txEl>
                                              <p:charRg st="1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>
                                            <p:txEl>
                                              <p:charRg st="13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charRg st="5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>
                                            <p:txEl>
                                              <p:charRg st="5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>
                                            <p:txEl>
                                              <p:charRg st="5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charRg st="7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7">
                                            <p:txEl>
                                              <p:charRg st="7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7">
                                            <p:txEl>
                                              <p:charRg st="74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7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7">
                                            <p:txEl>
                                              <p:charRg st="82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7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7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charRg st="1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998">
                                            <p:txEl>
                                              <p:charRg st="1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998">
                                            <p:txEl>
                                              <p:charRg st="1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charRg st="4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98">
                                            <p:txEl>
                                              <p:charRg st="4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98">
                                            <p:txEl>
                                              <p:charRg st="48" end="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charRg st="8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998">
                                            <p:txEl>
                                              <p:charRg st="8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4998">
                                            <p:txEl>
                                              <p:charRg st="84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charRg st="12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98">
                                            <p:txEl>
                                              <p:charRg st="12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98">
                                            <p:txEl>
                                              <p:charRg st="125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noFill/>
          <a:ln>
            <a:noFill/>
          </a:ln>
        </p:spPr>
        <p:txBody>
          <a:bodyPr vert="horz" wrap="square" lIns="91440" tIns="45720" rIns="91440" bIns="45720" anchor="ctr" anchorCtr="0"/>
          <a:p>
            <a:pPr/>
            <a:r>
              <a:rPr lang="ru-RU" altLang="ru-RU" sz="3200" b="1" kern="1200" dirty="0">
                <a:effectLst/>
                <a:latin typeface="Arial" panose="020B0604020202020204" pitchFamily="34" charset="0"/>
                <a:ea typeface="+mj-ea"/>
                <a:cs typeface="+mj-cs"/>
              </a:rPr>
              <a:t>За что надо ставить «5»?</a:t>
            </a:r>
            <a:endParaRPr lang="ru-RU" altLang="ru-RU" sz="3200" b="1" kern="1200" dirty="0">
              <a:effectLst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435100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r>
              <a:rPr lang="ru-RU" altLang="ru-RU" b="1" u="sng" dirty="0"/>
              <a:t>Неправильно:</a:t>
            </a:r>
            <a:endParaRPr lang="ru-RU" altLang="ru-RU" b="1" u="sng" dirty="0"/>
          </a:p>
          <a:p>
            <a:pPr lvl="0"/>
            <a:r>
              <a:rPr lang="ru-RU" altLang="ru-RU" dirty="0"/>
              <a:t>Старание, желание учиться</a:t>
            </a:r>
            <a:endParaRPr lang="ru-RU" altLang="ru-RU" dirty="0"/>
          </a:p>
          <a:p>
            <a:pPr lvl="0"/>
            <a:r>
              <a:rPr lang="ru-RU" altLang="ru-RU" dirty="0"/>
              <a:t>Готовность к уроку</a:t>
            </a:r>
            <a:endParaRPr lang="ru-RU" altLang="ru-RU" dirty="0"/>
          </a:p>
          <a:p>
            <a:pPr lvl="0"/>
            <a:r>
              <a:rPr lang="ru-RU" altLang="ru-RU" dirty="0"/>
              <a:t>Хорошее поведение</a:t>
            </a:r>
            <a:endParaRPr lang="ru-RU" altLang="ru-RU" dirty="0"/>
          </a:p>
          <a:p>
            <a:pPr lvl="0"/>
            <a:r>
              <a:rPr lang="ru-RU" altLang="ru-RU" dirty="0"/>
              <a:t>Понимание урока</a:t>
            </a:r>
            <a:endParaRPr lang="ru-RU" altLang="ru-RU" dirty="0"/>
          </a:p>
          <a:p>
            <a:pPr lvl="0"/>
            <a:endParaRPr lang="ru-RU" altLang="ru-RU" dirty="0"/>
          </a:p>
        </p:txBody>
      </p:sp>
      <p:sp>
        <p:nvSpPr>
          <p:cNvPr id="8704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260975" y="1447800"/>
            <a:ext cx="3673475" cy="480060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accent1"/>
              </a:buClr>
              <a:buSzPct val="80000"/>
              <a:buFont typeface="Wingdings 2" panose="05020102010507070707" pitchFamily="18" charset="2"/>
              <a:defRPr sz="2800"/>
            </a:lvl1pPr>
            <a:lvl2pPr lvl="1">
              <a:buClr>
                <a:schemeClr val="accent1"/>
              </a:buClr>
              <a:buSzTx/>
              <a:buFont typeface="Verdana" panose="020B0604030504040204" pitchFamily="34" charset="0"/>
              <a:defRPr sz="2400"/>
            </a:lvl2pPr>
            <a:lvl3pPr lvl="2">
              <a:buClr>
                <a:schemeClr val="accent2"/>
              </a:buClr>
              <a:buSzTx/>
              <a:buFont typeface="Wingdings 2" panose="05020102010507070707" pitchFamily="18" charset="2"/>
              <a:defRPr sz="2000"/>
            </a:lvl3pPr>
            <a:lvl4pPr lvl="3">
              <a:buClr>
                <a:srgbClr val="C32D2E"/>
              </a:buClr>
              <a:buSzTx/>
              <a:buFont typeface="Wingdings 2" panose="05020102010507070707" pitchFamily="18" charset="2"/>
              <a:defRPr sz="1800"/>
            </a:lvl4pPr>
            <a:lvl5pPr lvl="4">
              <a:buClr>
                <a:srgbClr val="84AA33"/>
              </a:buClr>
              <a:buSzTx/>
              <a:buFont typeface="Wingdings 2" panose="05020102010507070707" pitchFamily="18" charset="2"/>
              <a:defRPr sz="1800"/>
            </a:lvl5pPr>
          </a:lstStyle>
          <a:p>
            <a:pPr lvl="0">
              <a:buNone/>
            </a:pPr>
            <a:r>
              <a:rPr lang="ru-RU" altLang="ru-RU" b="1" u="sng" dirty="0"/>
              <a:t>Правильно:</a:t>
            </a:r>
            <a:endParaRPr lang="ru-RU" altLang="ru-RU" dirty="0"/>
          </a:p>
          <a:p>
            <a:pPr lvl="0"/>
            <a:r>
              <a:rPr lang="ru-RU" altLang="ru-RU" dirty="0"/>
              <a:t>Безошибочный правильный полный ответ </a:t>
            </a:r>
            <a:endParaRPr lang="ru-RU" altLang="ru-RU" dirty="0"/>
          </a:p>
          <a:p>
            <a:pPr lvl="0"/>
            <a:r>
              <a:rPr lang="ru-RU" altLang="ru-RU" dirty="0"/>
              <a:t>За знания</a:t>
            </a:r>
            <a:endParaRPr lang="ru-RU" altLang="ru-RU" dirty="0"/>
          </a:p>
          <a:p>
            <a:pPr lvl="0"/>
            <a:r>
              <a:rPr lang="ru-RU" altLang="ru-RU" dirty="0"/>
              <a:t>Аккуратность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13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charRg st="13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58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charRg st="58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76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charRg st="76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charRg st="1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7044">
                                            <p:txEl>
                                              <p:charRg st="11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charRg st="4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7044">
                                            <p:txEl>
                                              <p:charRg st="49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charRg st="59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7044">
                                            <p:txEl>
                                              <p:charRg st="59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noFill/>
          <a:ln>
            <a:noFill/>
          </a:ln>
        </p:spPr>
        <p:txBody>
          <a:bodyPr vert="horz" wrap="square" lIns="91440" tIns="45720" rIns="91440" bIns="45720" anchor="ctr" anchorCtr="0"/>
          <a:p>
            <a:pPr/>
            <a:r>
              <a:rPr lang="ru-RU" altLang="ru-RU" sz="3600" b="1" kern="1200" dirty="0">
                <a:effectLst/>
                <a:latin typeface="Arial" panose="020B0604020202020204" pitchFamily="34" charset="0"/>
                <a:ea typeface="+mj-ea"/>
                <a:cs typeface="+mj-cs"/>
              </a:rPr>
              <a:t>За что надо ставить «2»?</a:t>
            </a:r>
            <a:endParaRPr lang="ru-RU" altLang="ru-RU" sz="3600" b="1" kern="1200" dirty="0">
              <a:effectLst/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ru-RU" altLang="ru-RU" dirty="0"/>
              <a:t>Невыполненное задание</a:t>
            </a:r>
            <a:endParaRPr lang="ru-RU" altLang="ru-RU" dirty="0"/>
          </a:p>
          <a:p>
            <a:r>
              <a:rPr lang="ru-RU" altLang="ru-RU" dirty="0"/>
              <a:t>Незнание</a:t>
            </a:r>
            <a:endParaRPr lang="ru-RU" altLang="ru-RU" dirty="0"/>
          </a:p>
          <a:p>
            <a:r>
              <a:rPr lang="ru-RU" altLang="ru-RU" dirty="0"/>
              <a:t>За много ошибок</a:t>
            </a:r>
            <a:endParaRPr lang="ru-RU" altLang="ru-RU" dirty="0"/>
          </a:p>
          <a:p>
            <a:r>
              <a:rPr lang="ru-RU" altLang="ru-RU" dirty="0"/>
              <a:t>Неправильный ответ</a:t>
            </a:r>
            <a:endParaRPr lang="ru-RU" altLang="ru-RU" dirty="0"/>
          </a:p>
          <a:p>
            <a:r>
              <a:rPr lang="ru-RU" altLang="ru-RU" dirty="0"/>
              <a:t>Если и не пытался что-то делать</a:t>
            </a:r>
            <a:endParaRPr lang="ru-RU" alt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РУССКИЙ ЯЗЫК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458200" cy="5334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Критерии оценок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Диктант</a:t>
            </a: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нет ошибок;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более 2-х ошибок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 1ошибка и 2 исправления;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 более 4-х ошибок;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- 5 и более ошибок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4276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1371600"/>
            <a:ext cx="190500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Рисунок 4" descr="335o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РУССКИЙ ЯЗЫК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ru-RU" altLang="ru-RU" sz="3200" b="1" i="1" dirty="0">
                <a:solidFill>
                  <a:srgbClr val="FF0000"/>
                </a:solidFill>
              </a:rPr>
              <a:t>Орфографическое задание</a:t>
            </a:r>
            <a:endParaRPr lang="ru-RU" altLang="ru-RU" sz="3200" b="1" i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«5»</a:t>
            </a:r>
            <a:r>
              <a:rPr lang="ru-RU" altLang="ru-RU" dirty="0"/>
              <a:t> </a:t>
            </a:r>
            <a:r>
              <a:rPr lang="ru-RU" altLang="ru-RU" sz="3200" i="1" dirty="0">
                <a:solidFill>
                  <a:srgbClr val="002060"/>
                </a:solidFill>
              </a:rPr>
              <a:t>- задание выполнено без ошибок;</a:t>
            </a:r>
            <a:endParaRPr lang="ru-RU" altLang="ru-RU" sz="3200" i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200" b="1" i="1" dirty="0">
                <a:solidFill>
                  <a:srgbClr val="FF0000"/>
                </a:solidFill>
              </a:rPr>
              <a:t>«4» </a:t>
            </a:r>
            <a:r>
              <a:rPr lang="ru-RU" altLang="ru-RU" sz="3200" i="1" dirty="0">
                <a:solidFill>
                  <a:srgbClr val="002060"/>
                </a:solidFill>
              </a:rPr>
              <a:t>- задание выполнено полностью, </a:t>
            </a:r>
            <a:endParaRPr lang="ru-RU" altLang="ru-RU" sz="3200" i="1" dirty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ru-RU" altLang="ru-RU" sz="3200" i="1" dirty="0">
                <a:solidFill>
                  <a:srgbClr val="002060"/>
                </a:solidFill>
              </a:rPr>
              <a:t>    1 ошибка или 1-2 исправления</a:t>
            </a:r>
            <a:endParaRPr lang="ru-RU" altLang="ru-RU" sz="3200" i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200" b="1" i="1" dirty="0">
                <a:solidFill>
                  <a:srgbClr val="00B050"/>
                </a:solidFill>
              </a:rPr>
              <a:t>«3»</a:t>
            </a:r>
            <a:r>
              <a:rPr lang="ru-RU" altLang="ru-RU" sz="3200" b="1" i="1" dirty="0">
                <a:solidFill>
                  <a:srgbClr val="002060"/>
                </a:solidFill>
              </a:rPr>
              <a:t> </a:t>
            </a:r>
            <a:r>
              <a:rPr lang="ru-RU" altLang="ru-RU" sz="3200" i="1" dirty="0">
                <a:solidFill>
                  <a:srgbClr val="002060"/>
                </a:solidFill>
              </a:rPr>
              <a:t>- не полостью выполнено задание или полностью выполнено, но 2 ошибки;</a:t>
            </a:r>
            <a:endParaRPr lang="ru-RU" altLang="ru-RU" sz="3200" i="1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sz="3200" b="1" i="1" dirty="0">
                <a:solidFill>
                  <a:srgbClr val="C00000"/>
                </a:solidFill>
              </a:rPr>
              <a:t>«2»</a:t>
            </a:r>
            <a:r>
              <a:rPr lang="ru-RU" altLang="ru-RU" sz="3200" b="1" i="1" dirty="0">
                <a:solidFill>
                  <a:srgbClr val="002060"/>
                </a:solidFill>
              </a:rPr>
              <a:t> </a:t>
            </a:r>
            <a:r>
              <a:rPr lang="ru-RU" altLang="ru-RU" sz="3200" i="1" dirty="0">
                <a:solidFill>
                  <a:srgbClr val="002060"/>
                </a:solidFill>
              </a:rPr>
              <a:t>- невыполненное задание.</a:t>
            </a:r>
            <a:endParaRPr lang="ru-RU" alt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404813"/>
            <a:ext cx="8229600" cy="56880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Неспособность ребенка к физической саморегуляции 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Усталость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Обучение рациональным приемам использования времени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AutoShape 4"/>
          <p:cNvSpPr/>
          <p:nvPr/>
        </p:nvSpPr>
        <p:spPr>
          <a:xfrm>
            <a:off x="4356100" y="18446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  <p:sp>
        <p:nvSpPr>
          <p:cNvPr id="18436" name="AutoShape 5"/>
          <p:cNvSpPr/>
          <p:nvPr/>
        </p:nvSpPr>
        <p:spPr>
          <a:xfrm>
            <a:off x="4356100" y="393382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РУССКИЙ ЯЗЫК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054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ru-RU" altLang="ru-RU" sz="3200" b="1" i="1" dirty="0">
                <a:solidFill>
                  <a:srgbClr val="FF0000"/>
                </a:solidFill>
              </a:rPr>
              <a:t>Списывание текста (без задания) </a:t>
            </a:r>
            <a:endParaRPr lang="ru-RU" altLang="ru-RU" sz="3200" b="1" i="1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endParaRPr lang="ru-RU" altLang="ru-RU" sz="3200" i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«5» </a:t>
            </a:r>
            <a:r>
              <a:rPr lang="ru-RU" altLang="ru-RU" dirty="0">
                <a:solidFill>
                  <a:srgbClr val="002060"/>
                </a:solidFill>
              </a:rPr>
              <a:t>- безукоризненно выполненная работа, в которой нет исправлений;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«4» </a:t>
            </a:r>
            <a:r>
              <a:rPr lang="ru-RU" altLang="ru-RU" dirty="0">
                <a:solidFill>
                  <a:srgbClr val="002060"/>
                </a:solidFill>
              </a:rPr>
              <a:t>- 1-2 исправления или 1 ошибка;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00B050"/>
                </a:solidFill>
              </a:rPr>
              <a:t>«3»</a:t>
            </a:r>
            <a:r>
              <a:rPr lang="ru-RU" altLang="ru-RU" b="1" i="1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- 3-4 ошибки;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«2» </a:t>
            </a:r>
            <a:r>
              <a:rPr lang="ru-RU" altLang="ru-RU" dirty="0">
                <a:solidFill>
                  <a:srgbClr val="002060"/>
                </a:solidFill>
              </a:rPr>
              <a:t>- 5 ошибок и более.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56324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45720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РУССКИЙ ЯЗЫК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ru-RU" altLang="ru-RU" sz="3200" dirty="0">
                <a:solidFill>
                  <a:srgbClr val="FF0000"/>
                </a:solidFill>
              </a:rPr>
              <a:t>Словарный диктант</a:t>
            </a:r>
            <a:endParaRPr lang="ru-RU" altLang="ru-RU" sz="3200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endParaRPr lang="ru-RU" altLang="ru-RU" sz="3200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«5» </a:t>
            </a:r>
            <a:r>
              <a:rPr lang="ru-RU" altLang="ru-RU" dirty="0">
                <a:solidFill>
                  <a:srgbClr val="002060"/>
                </a:solidFill>
              </a:rPr>
              <a:t>- работа без ошибок;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«4» </a:t>
            </a:r>
            <a:r>
              <a:rPr lang="ru-RU" altLang="ru-RU" dirty="0">
                <a:solidFill>
                  <a:srgbClr val="002060"/>
                </a:solidFill>
              </a:rPr>
              <a:t>- 1 ошибка;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00B050"/>
                </a:solidFill>
              </a:rPr>
              <a:t>«3»</a:t>
            </a:r>
            <a:r>
              <a:rPr lang="ru-RU" altLang="ru-RU" b="1" i="1" dirty="0">
                <a:solidFill>
                  <a:srgbClr val="002060"/>
                </a:solidFill>
              </a:rPr>
              <a:t> </a:t>
            </a:r>
            <a:r>
              <a:rPr lang="ru-RU" altLang="ru-RU" dirty="0">
                <a:solidFill>
                  <a:srgbClr val="002060"/>
                </a:solidFill>
              </a:rPr>
              <a:t>- 2 ошибки;</a:t>
            </a:r>
            <a:endParaRPr lang="ru-RU" altLang="ru-RU" dirty="0">
              <a:solidFill>
                <a:srgbClr val="00206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«2» </a:t>
            </a:r>
            <a:r>
              <a:rPr lang="ru-RU" altLang="ru-RU" dirty="0">
                <a:solidFill>
                  <a:srgbClr val="002060"/>
                </a:solidFill>
              </a:rPr>
              <a:t>- 3-5 ошибок.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57348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4114800"/>
            <a:ext cx="1905000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>
                <a:solidFill>
                  <a:srgbClr val="FFFF00"/>
                </a:solidFill>
              </a:rPr>
              <a:t>РУССКИЙ ЯЗЫК</a:t>
            </a:r>
            <a:endParaRPr lang="ru-RU" altLang="ru-RU" dirty="0">
              <a:solidFill>
                <a:srgbClr val="FFFF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Контрольная работа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безошибочно выполнены все задания;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выполнено правильно не менее 3/4 всех заданий;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выполнено не менее ½ заданий;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ученик не справился с большинством заданий.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72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49530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/>
              <a:t>МАТЕМАТИКА</a:t>
            </a:r>
            <a:endParaRPr lang="ru-RU" altLang="ru-RU" dirty="0"/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Письменная работа, </a:t>
            </a:r>
            <a:endParaRPr lang="ru-RU" altLang="ru-RU" b="1" i="1" dirty="0">
              <a:solidFill>
                <a:srgbClr val="FF0000"/>
              </a:solidFill>
            </a:endParaRPr>
          </a:p>
          <a:p>
            <a:pPr algn="ctr" eaLnBrk="1" hangingPunct="1"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содержащая только примеры</a:t>
            </a:r>
            <a:endParaRPr lang="ru-RU" altLang="ru-RU" i="1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«5» </a:t>
            </a:r>
            <a:r>
              <a:rPr lang="ru-RU" altLang="ru-RU" dirty="0">
                <a:solidFill>
                  <a:srgbClr val="333399"/>
                </a:solidFill>
              </a:rPr>
              <a:t>- вся работа выполнена безошибочно         </a:t>
            </a:r>
            <a:endParaRPr lang="ru-RU" altLang="ru-RU" dirty="0">
              <a:solidFill>
                <a:srgbClr val="333399"/>
              </a:solidFill>
            </a:endParaRPr>
          </a:p>
          <a:p>
            <a:pPr eaLnBrk="1" hangingPunct="1">
              <a:buNone/>
            </a:pPr>
            <a:r>
              <a:rPr lang="ru-RU" altLang="ru-RU" dirty="0">
                <a:solidFill>
                  <a:srgbClr val="333399"/>
                </a:solidFill>
              </a:rPr>
              <a:t>    и нет исправлений;</a:t>
            </a:r>
            <a:endParaRPr lang="ru-RU" altLang="ru-RU" dirty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FF0000"/>
                </a:solidFill>
              </a:rPr>
              <a:t>«4» </a:t>
            </a:r>
            <a:r>
              <a:rPr lang="ru-RU" altLang="ru-RU" dirty="0">
                <a:solidFill>
                  <a:srgbClr val="333399"/>
                </a:solidFill>
              </a:rPr>
              <a:t>- допущены 1-2 вычислительные ошибки;</a:t>
            </a:r>
            <a:endParaRPr lang="ru-RU" altLang="ru-RU" dirty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00B050"/>
                </a:solidFill>
              </a:rPr>
              <a:t>«3» </a:t>
            </a:r>
            <a:r>
              <a:rPr lang="ru-RU" altLang="ru-RU" dirty="0">
                <a:solidFill>
                  <a:srgbClr val="333399"/>
                </a:solidFill>
              </a:rPr>
              <a:t>- допущены 3-4 вычислительные ошибки;</a:t>
            </a:r>
            <a:endParaRPr lang="ru-RU" altLang="ru-RU" dirty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b="1" i="1" dirty="0">
                <a:solidFill>
                  <a:srgbClr val="C00000"/>
                </a:solidFill>
              </a:rPr>
              <a:t>«2» </a:t>
            </a:r>
            <a:r>
              <a:rPr lang="ru-RU" altLang="ru-RU" dirty="0">
                <a:solidFill>
                  <a:srgbClr val="333399"/>
                </a:solidFill>
              </a:rPr>
              <a:t>- допущены 5 и более вычислительных ошибок.</a:t>
            </a:r>
            <a:endParaRPr lang="ru-RU" altLang="ru-RU" dirty="0">
              <a:solidFill>
                <a:srgbClr val="333399"/>
              </a:solidFill>
            </a:endParaRPr>
          </a:p>
        </p:txBody>
      </p:sp>
      <p:pic>
        <p:nvPicPr>
          <p:cNvPr id="59396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50292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/>
              <a:t>МАТЕМАТИКА</a:t>
            </a:r>
            <a:endParaRPr lang="ru-RU" altLang="ru-RU" dirty="0"/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sz="2400" b="1" i="1" dirty="0">
                <a:solidFill>
                  <a:srgbClr val="FF0000"/>
                </a:solidFill>
              </a:rPr>
              <a:t>Письменная работа, содержащая только задачи</a:t>
            </a:r>
            <a:endParaRPr lang="ru-RU" altLang="ru-RU" sz="2400" b="1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ru-RU" altLang="ru-RU" sz="24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«5» </a:t>
            </a:r>
            <a:r>
              <a:rPr lang="ru-RU" altLang="ru-RU" sz="2400" dirty="0">
                <a:solidFill>
                  <a:srgbClr val="002060"/>
                </a:solidFill>
              </a:rPr>
              <a:t>- все задачи решены и нет исправлений;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«4» </a:t>
            </a:r>
            <a:r>
              <a:rPr lang="ru-RU" altLang="ru-RU" sz="2400" dirty="0">
                <a:solidFill>
                  <a:srgbClr val="002060"/>
                </a:solidFill>
              </a:rPr>
              <a:t>- нет ошибок в ходе решения задач, но допущены 1-2 вычислительные ошибки;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00B050"/>
                </a:solidFill>
              </a:rPr>
              <a:t>«3» </a:t>
            </a:r>
            <a:r>
              <a:rPr lang="ru-RU" altLang="ru-RU" sz="2400" dirty="0">
                <a:solidFill>
                  <a:srgbClr val="002060"/>
                </a:solidFill>
              </a:rPr>
              <a:t>- хотя бы одна ошибка в ходе решения задачи и 1 вычислительная ошибка </a:t>
            </a:r>
            <a:r>
              <a:rPr lang="ru-RU" altLang="ru-RU" sz="2400" b="1" i="1" dirty="0">
                <a:solidFill>
                  <a:srgbClr val="002060"/>
                </a:solidFill>
              </a:rPr>
              <a:t>или</a:t>
            </a:r>
            <a:r>
              <a:rPr lang="ru-RU" altLang="ru-RU" sz="2400" dirty="0">
                <a:solidFill>
                  <a:srgbClr val="002060"/>
                </a:solidFill>
              </a:rPr>
              <a:t> если вычислительных ошибок нет, но не решена 1 задача;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C00000"/>
                </a:solidFill>
              </a:rPr>
              <a:t>«2» </a:t>
            </a:r>
            <a:r>
              <a:rPr lang="ru-RU" altLang="ru-RU" sz="2400" dirty="0">
                <a:solidFill>
                  <a:srgbClr val="002060"/>
                </a:solidFill>
              </a:rPr>
              <a:t>- допущена ошибка в ходе решения 2-х задач </a:t>
            </a:r>
            <a:r>
              <a:rPr lang="ru-RU" altLang="ru-RU" sz="2400" b="1" i="1" dirty="0">
                <a:solidFill>
                  <a:srgbClr val="002060"/>
                </a:solidFill>
              </a:rPr>
              <a:t>или </a:t>
            </a:r>
            <a:r>
              <a:rPr lang="ru-RU" altLang="ru-RU" sz="2400" dirty="0">
                <a:solidFill>
                  <a:srgbClr val="002060"/>
                </a:solidFill>
              </a:rPr>
              <a:t>допущена ошибка в ходе решения задачи и 2 вычислительные ошибки.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60420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0" y="50292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/>
              <a:t>МАТЕМАТИКА</a:t>
            </a:r>
            <a:endParaRPr lang="ru-RU" altLang="ru-RU" dirty="0"/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b="1" i="1" u="sng" dirty="0">
                <a:solidFill>
                  <a:srgbClr val="FF0000"/>
                </a:solidFill>
              </a:rPr>
              <a:t>Комбинированная контрольная работа </a:t>
            </a:r>
            <a:endParaRPr lang="ru-RU" altLang="ru-RU" b="1" i="1" u="sng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(1 задача, примеры и задание другого вида)</a:t>
            </a:r>
            <a:endParaRPr lang="ru-RU" altLang="ru-RU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«5» </a:t>
            </a:r>
            <a:r>
              <a:rPr lang="ru-RU" altLang="ru-RU" sz="2400" dirty="0">
                <a:solidFill>
                  <a:srgbClr val="002060"/>
                </a:solidFill>
              </a:rPr>
              <a:t>- вся работа выполнена безошибочно и нет исправлений;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FF0000"/>
                </a:solidFill>
              </a:rPr>
              <a:t>«4» </a:t>
            </a:r>
            <a:r>
              <a:rPr lang="ru-RU" altLang="ru-RU" sz="2400" dirty="0">
                <a:solidFill>
                  <a:srgbClr val="002060"/>
                </a:solidFill>
              </a:rPr>
              <a:t>- допущены 1-2 вычислительные ошибки;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00B050"/>
                </a:solidFill>
              </a:rPr>
              <a:t>«3» </a:t>
            </a:r>
            <a:r>
              <a:rPr lang="ru-RU" altLang="ru-RU" sz="2400" dirty="0">
                <a:solidFill>
                  <a:srgbClr val="002060"/>
                </a:solidFill>
              </a:rPr>
              <a:t>- допущены ошибки в ходе решения задачи при правильном выполнении всех заданий </a:t>
            </a:r>
            <a:r>
              <a:rPr lang="ru-RU" altLang="ru-RU" sz="2400" b="1" i="1" dirty="0">
                <a:solidFill>
                  <a:srgbClr val="002060"/>
                </a:solidFill>
              </a:rPr>
              <a:t>или</a:t>
            </a:r>
            <a:r>
              <a:rPr lang="ru-RU" altLang="ru-RU" sz="2400" dirty="0">
                <a:solidFill>
                  <a:srgbClr val="002060"/>
                </a:solidFill>
              </a:rPr>
              <a:t> допущены 3-4 вычислительные ошибки;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400" b="1" i="1" dirty="0">
                <a:solidFill>
                  <a:srgbClr val="C00000"/>
                </a:solidFill>
              </a:rPr>
              <a:t>«2» </a:t>
            </a:r>
            <a:r>
              <a:rPr lang="ru-RU" altLang="ru-RU" sz="2400" dirty="0">
                <a:solidFill>
                  <a:srgbClr val="002060"/>
                </a:solidFill>
              </a:rPr>
              <a:t>- допущена ошибка в ходе решения задачи и хотя бы одна вычислительная ошибка </a:t>
            </a:r>
            <a:r>
              <a:rPr lang="ru-RU" altLang="ru-RU" sz="2400" b="1" i="1" dirty="0">
                <a:solidFill>
                  <a:srgbClr val="002060"/>
                </a:solidFill>
              </a:rPr>
              <a:t>или</a:t>
            </a:r>
            <a:r>
              <a:rPr lang="ru-RU" altLang="ru-RU" sz="2400" dirty="0">
                <a:solidFill>
                  <a:srgbClr val="002060"/>
                </a:solidFill>
              </a:rPr>
              <a:t> при решении задач и примеров допущено более 5 вычислительных ошибок.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  <p:pic>
        <p:nvPicPr>
          <p:cNvPr id="61444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51816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dirty="0"/>
              <a:t>МАТЕМАТИКА</a:t>
            </a:r>
            <a:endParaRPr lang="ru-RU" altLang="ru-RU" dirty="0"/>
          </a:p>
        </p:txBody>
      </p:sp>
      <p:sp>
        <p:nvSpPr>
          <p:cNvPr id="624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r>
              <a:rPr lang="ru-RU" altLang="ru-RU" b="1" i="1" dirty="0">
                <a:solidFill>
                  <a:srgbClr val="FF0000"/>
                </a:solidFill>
              </a:rPr>
              <a:t>Математический  диктант</a:t>
            </a:r>
            <a:endParaRPr lang="ru-RU" altLang="ru-RU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rgbClr val="FF0000"/>
                </a:solidFill>
              </a:rPr>
              <a:t>«5» </a:t>
            </a:r>
            <a:r>
              <a:rPr lang="ru-RU" altLang="ru-RU" i="1" dirty="0">
                <a:solidFill>
                  <a:srgbClr val="002060"/>
                </a:solidFill>
              </a:rPr>
              <a:t>- вся работа выполнена безошибочно и нет исправлений;</a:t>
            </a:r>
            <a:endParaRPr lang="ru-RU" altLang="ru-RU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rgbClr val="FF0000"/>
                </a:solidFill>
              </a:rPr>
              <a:t>«4» </a:t>
            </a:r>
            <a:r>
              <a:rPr lang="ru-RU" altLang="ru-RU" i="1" dirty="0">
                <a:solidFill>
                  <a:srgbClr val="002060"/>
                </a:solidFill>
              </a:rPr>
              <a:t>- не выполнена 1/5 часть примеров от их общего числа;</a:t>
            </a:r>
            <a:endParaRPr lang="ru-RU" altLang="ru-RU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chemeClr val="accent1"/>
                </a:solidFill>
              </a:rPr>
              <a:t>«3» </a:t>
            </a:r>
            <a:r>
              <a:rPr lang="ru-RU" altLang="ru-RU" i="1" dirty="0">
                <a:solidFill>
                  <a:srgbClr val="002060"/>
                </a:solidFill>
              </a:rPr>
              <a:t>- не выполнена 1/4 часть примеров от их общего числа;</a:t>
            </a:r>
            <a:endParaRPr lang="ru-RU" altLang="ru-RU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rgbClr val="C00000"/>
                </a:solidFill>
              </a:rPr>
              <a:t>«2» </a:t>
            </a:r>
            <a:r>
              <a:rPr lang="ru-RU" altLang="ru-RU" i="1" dirty="0">
                <a:solidFill>
                  <a:srgbClr val="002060"/>
                </a:solidFill>
              </a:rPr>
              <a:t>- не выполнена 1/2 часть примеров от их общего числа;</a:t>
            </a:r>
            <a:endParaRPr lang="ru-RU" altLang="ru-RU" i="1" dirty="0">
              <a:solidFill>
                <a:srgbClr val="002060"/>
              </a:solidFill>
            </a:endParaRPr>
          </a:p>
        </p:txBody>
      </p:sp>
      <p:pic>
        <p:nvPicPr>
          <p:cNvPr id="62468" name="Рисунок 3" descr="учитель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4876800"/>
            <a:ext cx="1693863" cy="1439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sz="3600" dirty="0">
                <a:latin typeface="Arial" panose="020B0604020202020204" pitchFamily="34" charset="0"/>
              </a:rPr>
              <a:t>Литературное чтение </a:t>
            </a:r>
            <a:endParaRPr lang="ru-RU" altLang="ru-RU" sz="3600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ru-RU" altLang="ru-RU" sz="2400" b="1" dirty="0"/>
              <a:t>Навыки чтения:</a:t>
            </a:r>
            <a:endParaRPr lang="ru-RU" altLang="ru-RU" sz="2400" b="1" dirty="0"/>
          </a:p>
          <a:p>
            <a:pPr>
              <a:buNone/>
            </a:pPr>
            <a:r>
              <a:rPr lang="ru-RU" altLang="ru-RU" sz="2000" b="1" i="1" dirty="0">
                <a:solidFill>
                  <a:srgbClr val="FF0000"/>
                </a:solidFill>
              </a:rPr>
              <a:t>«5»</a:t>
            </a:r>
            <a:r>
              <a:rPr lang="ru-RU" altLang="ru-RU" b="1" i="1" dirty="0">
                <a:solidFill>
                  <a:srgbClr val="FF0000"/>
                </a:solidFill>
              </a:rPr>
              <a:t> </a:t>
            </a:r>
            <a:endParaRPr lang="ru-RU" altLang="ru-RU" b="1" i="1" dirty="0">
              <a:solidFill>
                <a:srgbClr val="FF0000"/>
              </a:solidFill>
            </a:endParaRPr>
          </a:p>
          <a:p>
            <a:r>
              <a:rPr lang="ru-RU" altLang="ru-RU" sz="1800" dirty="0"/>
              <a:t>Чтение чёткое, целыми словами, не менее 50 слов в минуту,</a:t>
            </a:r>
            <a:endParaRPr lang="ru-RU" altLang="ru-RU" sz="1800" dirty="0"/>
          </a:p>
          <a:p>
            <a:r>
              <a:rPr lang="ru-RU" altLang="ru-RU" sz="1800" dirty="0"/>
              <a:t>Выразительно, соблюдая знаки препинания,</a:t>
            </a:r>
            <a:endParaRPr lang="ru-RU" altLang="ru-RU" sz="1800" dirty="0"/>
          </a:p>
          <a:p>
            <a:r>
              <a:rPr lang="ru-RU" altLang="ru-RU" sz="1800" dirty="0"/>
              <a:t>Полные ответы на вопросы по содержанию.</a:t>
            </a:r>
            <a:endParaRPr lang="ru-RU" altLang="ru-RU" sz="1800" dirty="0"/>
          </a:p>
          <a:p>
            <a:pPr>
              <a:buNone/>
            </a:pPr>
            <a:r>
              <a:rPr lang="ru-RU" altLang="ru-RU" sz="1800" b="1" i="1" dirty="0">
                <a:solidFill>
                  <a:srgbClr val="FF0000"/>
                </a:solidFill>
              </a:rPr>
              <a:t>«4»</a:t>
            </a:r>
            <a:endParaRPr lang="ru-RU" altLang="ru-RU" sz="1800" b="1" i="1" dirty="0">
              <a:solidFill>
                <a:srgbClr val="FF0000"/>
              </a:solidFill>
            </a:endParaRPr>
          </a:p>
          <a:p>
            <a:r>
              <a:rPr lang="ru-RU" altLang="ru-RU" sz="1800" dirty="0"/>
              <a:t>Темп – более 40 слов в минуту целыми словами,</a:t>
            </a:r>
            <a:endParaRPr lang="ru-RU" altLang="ru-RU" sz="1800" dirty="0"/>
          </a:p>
          <a:p>
            <a:r>
              <a:rPr lang="ru-RU" altLang="ru-RU" sz="1800" dirty="0"/>
              <a:t>Соблюдает нужную интонацию и паузы,</a:t>
            </a:r>
            <a:endParaRPr lang="ru-RU" altLang="ru-RU" sz="1800" dirty="0"/>
          </a:p>
          <a:p>
            <a:r>
              <a:rPr lang="ru-RU" altLang="ru-RU" sz="1800" dirty="0"/>
              <a:t>Верно передаёт содержание.</a:t>
            </a:r>
            <a:endParaRPr lang="ru-RU" altLang="ru-RU" sz="1800" dirty="0"/>
          </a:p>
          <a:p>
            <a:pPr>
              <a:buNone/>
            </a:pPr>
            <a:r>
              <a:rPr lang="ru-RU" altLang="ru-RU" sz="1800" i="1" dirty="0">
                <a:solidFill>
                  <a:srgbClr val="00B050"/>
                </a:solidFill>
              </a:rPr>
              <a:t>«3»</a:t>
            </a:r>
            <a:endParaRPr lang="ru-RU" altLang="ru-RU" sz="1800" i="1" dirty="0">
              <a:solidFill>
                <a:srgbClr val="00B050"/>
              </a:solidFill>
            </a:endParaRPr>
          </a:p>
          <a:p>
            <a:r>
              <a:rPr lang="ru-RU" altLang="ru-RU" sz="1800" dirty="0"/>
              <a:t>Правильно читает по слогам</a:t>
            </a:r>
            <a:r>
              <a:rPr lang="ru-RU" altLang="ru-RU" sz="1800" b="1" dirty="0"/>
              <a:t> </a:t>
            </a:r>
            <a:r>
              <a:rPr lang="ru-RU" altLang="ru-RU" sz="1800" dirty="0"/>
              <a:t>менее 40 слов в минуту,</a:t>
            </a:r>
            <a:endParaRPr lang="ru-RU" altLang="ru-RU" sz="1800" dirty="0"/>
          </a:p>
          <a:p>
            <a:r>
              <a:rPr lang="ru-RU" altLang="ru-RU" sz="1800" dirty="0"/>
              <a:t>Передаёт содержание с помощью вопросов учителя,</a:t>
            </a:r>
            <a:endParaRPr lang="ru-RU" altLang="ru-RU" sz="1800" dirty="0"/>
          </a:p>
          <a:p>
            <a:pPr>
              <a:buNone/>
            </a:pPr>
            <a:r>
              <a:rPr lang="ru-RU" altLang="ru-RU" sz="1800" b="1" i="1" dirty="0">
                <a:solidFill>
                  <a:srgbClr val="C00000"/>
                </a:solidFill>
              </a:rPr>
              <a:t>«2»</a:t>
            </a:r>
            <a:endParaRPr lang="ru-RU" altLang="ru-RU" sz="1800" b="1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altLang="ru-RU" sz="1800" dirty="0"/>
              <a:t>Не выполняет требований, установленных для отметки «3».</a:t>
            </a:r>
            <a:endParaRPr lang="ru-RU" altLang="ru-RU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Rectangle 4"/>
          <p:cNvSpPr>
            <a:spLocks noGrp="1"/>
          </p:cNvSpPr>
          <p:nvPr>
            <p:ph type="ctrTitle"/>
          </p:nvPr>
        </p:nvSpPr>
        <p:spPr>
          <a:xfrm>
            <a:off x="381000" y="2276475"/>
            <a:ext cx="8382000" cy="2016125"/>
          </a:xfrm>
          <a:ln/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br>
              <a:rPr lang="ru-RU" altLang="ru-RU" i="1" dirty="0">
                <a:latin typeface="+mj-lt"/>
                <a:ea typeface="+mj-ea"/>
                <a:cs typeface="+mj-cs"/>
              </a:rPr>
            </a:br>
            <a:br>
              <a:rPr lang="ru-RU" altLang="ru-RU" i="1" dirty="0">
                <a:latin typeface="+mj-lt"/>
                <a:ea typeface="+mj-ea"/>
                <a:cs typeface="+mj-cs"/>
              </a:rPr>
            </a:br>
            <a:br>
              <a:rPr lang="ru-RU" altLang="ru-RU" i="1" dirty="0">
                <a:latin typeface="+mj-lt"/>
                <a:ea typeface="+mj-ea"/>
                <a:cs typeface="+mj-cs"/>
              </a:rPr>
            </a:br>
            <a:br>
              <a:rPr lang="ru-RU" altLang="ru-RU" i="1" dirty="0">
                <a:latin typeface="+mj-lt"/>
                <a:ea typeface="+mj-ea"/>
                <a:cs typeface="+mj-cs"/>
              </a:rPr>
            </a:br>
            <a:r>
              <a:rPr lang="ru-RU" altLang="ru-RU" sz="3600" i="1" dirty="0">
                <a:latin typeface="+mj-lt"/>
                <a:ea typeface="+mj-ea"/>
                <a:cs typeface="+mj-cs"/>
              </a:rPr>
              <a:t> Как воспринимать  отметки ребёнка? </a:t>
            </a:r>
            <a:br>
              <a:rPr lang="ru-RU" altLang="ru-RU" sz="3600" i="1" dirty="0">
                <a:latin typeface="+mj-lt"/>
                <a:ea typeface="+mj-ea"/>
                <a:cs typeface="+mj-cs"/>
              </a:rPr>
            </a:br>
            <a:r>
              <a:rPr lang="ru-RU" altLang="ru-RU" sz="3600" i="1" dirty="0">
                <a:latin typeface="+mj-lt"/>
                <a:ea typeface="+mj-ea"/>
                <a:cs typeface="+mj-cs"/>
              </a:rPr>
              <a:t> </a:t>
            </a:r>
            <a:br>
              <a:rPr lang="ru-RU" altLang="ru-RU" sz="3600" i="1" dirty="0">
                <a:latin typeface="+mj-lt"/>
                <a:ea typeface="+mj-ea"/>
                <a:cs typeface="+mj-cs"/>
              </a:rPr>
            </a:br>
            <a:br>
              <a:rPr lang="ru-RU" altLang="ru-RU" i="1" dirty="0">
                <a:latin typeface="+mj-lt"/>
                <a:ea typeface="+mj-ea"/>
                <a:cs typeface="+mj-cs"/>
              </a:rPr>
            </a:br>
            <a:br>
              <a:rPr lang="ru-RU" altLang="ru-RU" i="1" dirty="0">
                <a:latin typeface="+mj-lt"/>
                <a:ea typeface="+mj-ea"/>
                <a:cs typeface="+mj-cs"/>
              </a:rPr>
            </a:br>
            <a:endParaRPr lang="ru-RU" altLang="ru-RU" i="1" dirty="0">
              <a:latin typeface="+mj-lt"/>
              <a:ea typeface="+mj-ea"/>
              <a:cs typeface="+mj-cs"/>
            </a:endParaRPr>
          </a:p>
        </p:txBody>
      </p:sp>
      <p:sp>
        <p:nvSpPr>
          <p:cNvPr id="64515" name="Rectangle 5"/>
          <p:cNvSpPr>
            <a:spLocks noGrp="1"/>
          </p:cNvSpPr>
          <p:nvPr>
            <p:ph type="subTitle" idx="1"/>
          </p:nvPr>
        </p:nvSpPr>
        <p:spPr>
          <a:xfrm>
            <a:off x="1676400" y="5562600"/>
            <a:ext cx="5867400" cy="762000"/>
          </a:xfrm>
          <a:solidFill>
            <a:srgbClr val="00B0F0">
              <a:alpha val="100000"/>
            </a:srgbClr>
          </a:solidFill>
          <a:ln/>
        </p:spPr>
        <p:txBody>
          <a:bodyPr vert="horz" wrap="square" lIns="91440" tIns="45720" rIns="91440" bIns="45720" anchor="t" anchorCtr="0"/>
          <a:p>
            <a:pPr eaLnBrk="1" hangingPunct="1">
              <a:buSzTx/>
            </a:pPr>
            <a:r>
              <a:rPr lang="ru-RU" altLang="ru-RU" sz="3600" dirty="0">
                <a:latin typeface="+mn-lt"/>
                <a:ea typeface="+mn-ea"/>
                <a:cs typeface="+mn-cs"/>
              </a:rPr>
              <a:t>Памятка для родителей</a:t>
            </a:r>
            <a:endParaRPr lang="ru-RU" altLang="ru-RU" sz="36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i="1" dirty="0"/>
              <a:t>Как относиться к отметкам ребёнка.</a:t>
            </a:r>
            <a:endParaRPr lang="ru-RU" altLang="ru-RU" sz="2800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ругайте своего ребёнка за плохую  отметку.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9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Ему очень хочется быть в ваших глазах хорошим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92A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быть хорошим не получается, ребёнок начинает </a:t>
            </a:r>
            <a:r>
              <a:rPr kumimoji="0" lang="ru-RU" sz="2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врать и изворачиваться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чтобы избежать наказания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5540" name="Picture 4" descr="j02827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7200" y="2362200"/>
            <a:ext cx="1905000" cy="1812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Уменьшается объем памяти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Обучение специальным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мнемотехническим приемам, приемам рационального запоминания</a:t>
            </a: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9" name="AutoShape 4"/>
          <p:cNvSpPr/>
          <p:nvPr/>
        </p:nvSpPr>
        <p:spPr>
          <a:xfrm>
            <a:off x="4211638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i="1" dirty="0"/>
              <a:t>Как относиться к отметкам ребёнка.</a:t>
            </a:r>
            <a:endParaRPr lang="ru-RU" altLang="ru-RU" sz="3200" i="1" dirty="0"/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b="1" dirty="0">
                <a:solidFill>
                  <a:srgbClr val="333399"/>
                </a:solidFill>
              </a:rPr>
              <a:t>Сочувствуйте своему ребёнку, если он долго трудился, но результат его труда не высок</a:t>
            </a:r>
            <a:endParaRPr lang="ru-RU" altLang="ru-RU" b="1" dirty="0">
              <a:solidFill>
                <a:srgbClr val="333399"/>
              </a:solidFill>
            </a:endParaRPr>
          </a:p>
          <a:p>
            <a:pPr eaLnBrk="1" hangingPunct="1">
              <a:buNone/>
            </a:pPr>
            <a:endParaRPr lang="ru-RU" altLang="ru-RU" sz="1400" dirty="0">
              <a:solidFill>
                <a:srgbClr val="333399"/>
              </a:solidFill>
            </a:endParaRPr>
          </a:p>
          <a:p>
            <a:pPr eaLnBrk="1" hangingPunct="1"/>
            <a:r>
              <a:rPr lang="ru-RU" altLang="ru-RU" dirty="0">
                <a:solidFill>
                  <a:srgbClr val="333399"/>
                </a:solidFill>
              </a:rPr>
              <a:t> </a:t>
            </a:r>
            <a:r>
              <a:rPr lang="ru-RU" altLang="ru-RU" b="1" dirty="0">
                <a:solidFill>
                  <a:srgbClr val="333399"/>
                </a:solidFill>
              </a:rPr>
              <a:t>Объясните ему, что важен не только высокий результат. Больше важны </a:t>
            </a:r>
            <a:r>
              <a:rPr lang="ru-RU" altLang="ru-RU" b="1" u="sng" dirty="0">
                <a:solidFill>
                  <a:srgbClr val="C00000"/>
                </a:solidFill>
              </a:rPr>
              <a:t>знания</a:t>
            </a:r>
            <a:r>
              <a:rPr lang="ru-RU" altLang="ru-RU" b="1" dirty="0">
                <a:solidFill>
                  <a:srgbClr val="333399"/>
                </a:solidFill>
              </a:rPr>
              <a:t>, которые он сможет                       приобрести в результате                    ежедневного, упорного труда</a:t>
            </a:r>
            <a:endParaRPr lang="ru-RU" altLang="ru-RU" b="1" dirty="0">
              <a:solidFill>
                <a:srgbClr val="333399"/>
              </a:solidFill>
            </a:endParaRPr>
          </a:p>
        </p:txBody>
      </p:sp>
      <p:pic>
        <p:nvPicPr>
          <p:cNvPr id="66564" name="Picture 4" descr="Копия (5) AG00315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352800"/>
            <a:ext cx="2881313" cy="296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i="1" dirty="0"/>
              <a:t>Как относиться к отметкам ребёнка.</a:t>
            </a:r>
            <a:endParaRPr lang="ru-RU" altLang="ru-RU" sz="3200" i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заставляйте своего ребёнка вымаливать себе оценку в конце четверти ради вашего душевного спокойствия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учите своего ребёнка ловчить, унижаться и приспосабливаться ради положительного результата в виде высокой отметки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7588" name="Picture 5" descr="AG00319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4050" y="3544888"/>
            <a:ext cx="4679950" cy="331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9" name="Рисунок 4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0"/>
            <a:ext cx="184785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charRg st="1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charRg st="1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charRg st="1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i="1" dirty="0"/>
              <a:t>Как относиться к отметкам ребёнка?</a:t>
            </a:r>
            <a:endParaRPr lang="ru-RU" altLang="ru-RU" sz="3600" i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Никогда не выражайте сомнений по поводу объективности выставленной вашему                  ребёнку оценки вслух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Есть сомнения - идите в школу (к учителю) и попытайтесь объективно разобраться в ситуации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обвиняйте беспричинно других              взрослых и  одноклассников в                   проблемах собственного ребёнка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2" name="Picture 4" descr="j03363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0" y="1752600"/>
            <a:ext cx="1536700" cy="142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Picture 4" descr="Рисунок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3581400"/>
            <a:ext cx="1219200" cy="309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charRg st="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114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charRg st="114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charRg st="114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charRg st="206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charRg st="206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charRg st="206" end="3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i="1" dirty="0"/>
              <a:t>Как относиться к отметкам ребёнка.</a:t>
            </a:r>
            <a:endParaRPr lang="ru-RU" altLang="ru-RU" sz="3200" i="1" dirty="0"/>
          </a:p>
        </p:txBody>
      </p:sp>
      <p:sp>
        <p:nvSpPr>
          <p:cNvPr id="69635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ru-RU" altLang="ru-RU" b="1" dirty="0"/>
              <a:t>Поддерживайте ребёнка в его, пусть не очень значительных, но победах над собой, над своей ленью</a:t>
            </a:r>
            <a:endParaRPr lang="ru-RU" altLang="ru-RU" b="1" dirty="0"/>
          </a:p>
          <a:p>
            <a:pPr eaLnBrk="1" hangingPunct="1">
              <a:buNone/>
            </a:pPr>
            <a:endParaRPr lang="ru-RU" altLang="ru-RU" sz="1600" dirty="0"/>
          </a:p>
          <a:p>
            <a:pPr eaLnBrk="1" hangingPunct="1"/>
            <a:r>
              <a:rPr lang="ru-RU" altLang="ru-RU" dirty="0"/>
              <a:t> </a:t>
            </a:r>
            <a:r>
              <a:rPr lang="ru-RU" altLang="ru-RU" b="1" dirty="0"/>
              <a:t>Демонстрируйте положительные результаты </a:t>
            </a:r>
            <a:r>
              <a:rPr lang="ru-RU" altLang="ru-RU" b="1" u="sng" dirty="0"/>
              <a:t>своего труда</a:t>
            </a:r>
            <a:r>
              <a:rPr lang="ru-RU" altLang="ru-RU" b="1" dirty="0"/>
              <a:t>, чтобы ребёнку хотелось вам подражать</a:t>
            </a:r>
            <a:endParaRPr lang="ru-RU" altLang="ru-RU" b="1" dirty="0"/>
          </a:p>
          <a:p>
            <a:pPr eaLnBrk="1" hangingPunct="1"/>
            <a:endParaRPr lang="ru-RU" altLang="ru-RU" dirty="0"/>
          </a:p>
        </p:txBody>
      </p:sp>
      <p:pic>
        <p:nvPicPr>
          <p:cNvPr id="69636" name="Picture 4" descr="J00762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0" y="4114800"/>
            <a:ext cx="5616575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37" name="Picture 8" descr="Учител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24400"/>
            <a:ext cx="1868488" cy="162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200" i="1" dirty="0"/>
              <a:t>Как относиться к отметкам ребёнка???</a:t>
            </a:r>
            <a:endParaRPr lang="ru-RU" altLang="ru-RU" sz="3200" i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Устраивайте праздники по случаю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получения отличной отметки 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Хорошее, как и плохое, запоминается ребёнком надолго и его хочется    повторить 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v"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Пусть ребёнок получает хорошую  отметку ради того, чтобы его             отметили. Вскоре это                                   станет привычкой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0660" name="Picture 4" descr="BD13647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4363" y="4419600"/>
            <a:ext cx="2489200" cy="188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1" name="Picture 4" descr="j01783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3357">
            <a:off x="7315200" y="1066800"/>
            <a:ext cx="1676400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2" name="Picture 4" descr="Каранда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438400"/>
            <a:ext cx="1905000" cy="246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Заголовок 3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457200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ru-RU" altLang="ru-RU" sz="3200" i="1" dirty="0">
                <a:latin typeface="+mj-lt"/>
                <a:ea typeface="+mj-ea"/>
                <a:cs typeface="+mj-cs"/>
              </a:rPr>
              <a:t>Как помочь ребёнку                                                                  в выполнении  домашних заданий</a:t>
            </a:r>
            <a:r>
              <a:rPr lang="ru-RU" altLang="ru-RU" sz="3200" dirty="0">
                <a:latin typeface="+mj-lt"/>
                <a:ea typeface="+mj-ea"/>
                <a:cs typeface="+mj-cs"/>
              </a:rPr>
              <a:t>?</a:t>
            </a:r>
            <a:br>
              <a:rPr lang="ru-RU" altLang="ru-RU" sz="3200" dirty="0">
                <a:latin typeface="+mj-lt"/>
                <a:ea typeface="+mj-ea"/>
                <a:cs typeface="+mj-cs"/>
              </a:rPr>
            </a:br>
            <a:endParaRPr lang="ru-RU" altLang="ru-RU" sz="3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1" name="Подзаголовок 4"/>
          <p:cNvSpPr>
            <a:spLocks noGrp="1"/>
          </p:cNvSpPr>
          <p:nvPr>
            <p:ph type="subTitle" idx="1"/>
          </p:nvPr>
        </p:nvSpPr>
        <p:spPr bwMode="white">
          <a:xfrm>
            <a:off x="457200" y="5638800"/>
            <a:ext cx="8001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родителям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4" name="Picture 8" descr="Учител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304800"/>
            <a:ext cx="1868488" cy="162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3600" dirty="0"/>
              <a:t>Как правильно помогать ребёнку?</a:t>
            </a:r>
            <a:endParaRPr lang="en-US" altLang="ru-RU" sz="3600" dirty="0"/>
          </a:p>
        </p:txBody>
      </p:sp>
      <p:grpSp>
        <p:nvGrpSpPr>
          <p:cNvPr id="72707" name="Group 3"/>
          <p:cNvGrpSpPr/>
          <p:nvPr/>
        </p:nvGrpSpPr>
        <p:grpSpPr>
          <a:xfrm>
            <a:off x="228600" y="1831975"/>
            <a:ext cx="2971800" cy="3730625"/>
            <a:chOff x="720" y="1296"/>
            <a:chExt cx="1367" cy="2542"/>
          </a:xfrm>
        </p:grpSpPr>
        <p:sp>
          <p:nvSpPr>
            <p:cNvPr id="72741" name="AutoShape 4"/>
            <p:cNvSpPr/>
            <p:nvPr/>
          </p:nvSpPr>
          <p:spPr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2" name="AutoShape 5"/>
            <p:cNvSpPr/>
            <p:nvPr/>
          </p:nvSpPr>
          <p:spPr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3" name="AutoShape 6"/>
            <p:cNvSpPr/>
            <p:nvPr/>
          </p:nvSpPr>
          <p:spPr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4" name="AutoShape 7"/>
            <p:cNvSpPr/>
            <p:nvPr/>
          </p:nvSpPr>
          <p:spPr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5" name="AutoShape 8"/>
            <p:cNvSpPr/>
            <p:nvPr/>
          </p:nvSpPr>
          <p:spPr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6" name="AutoShape 9"/>
            <p:cNvSpPr/>
            <p:nvPr/>
          </p:nvSpPr>
          <p:spPr>
            <a:xfrm>
              <a:off x="752" y="3405"/>
              <a:ext cx="1304" cy="3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72747" name="Group 10"/>
            <p:cNvGrpSpPr/>
            <p:nvPr/>
          </p:nvGrpSpPr>
          <p:grpSpPr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750" name="Oval 11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51" name="Oval 12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52" name="Oval 13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53" name="Oval 14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54" name="Oval 15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</p:grpSp>
        <p:sp>
          <p:nvSpPr>
            <p:cNvPr id="72748" name="Text Box 16"/>
            <p:cNvSpPr txBox="1"/>
            <p:nvPr/>
          </p:nvSpPr>
          <p:spPr>
            <a:xfrm>
              <a:off x="1276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 dirty="0">
                  <a:solidFill>
                    <a:srgbClr val="000000"/>
                  </a:solidFill>
                </a:rPr>
                <a:t>1</a:t>
              </a:r>
              <a:endParaRPr lang="en-US" altLang="ru-RU" sz="1800" dirty="0"/>
            </a:p>
          </p:txBody>
        </p:sp>
        <p:sp>
          <p:nvSpPr>
            <p:cNvPr id="72749" name="Text Box 17"/>
            <p:cNvSpPr txBox="1"/>
            <p:nvPr/>
          </p:nvSpPr>
          <p:spPr>
            <a:xfrm>
              <a:off x="768" y="1776"/>
              <a:ext cx="129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</p:grpSp>
      <p:grpSp>
        <p:nvGrpSpPr>
          <p:cNvPr id="72708" name="Group 18"/>
          <p:cNvGrpSpPr/>
          <p:nvPr/>
        </p:nvGrpSpPr>
        <p:grpSpPr>
          <a:xfrm>
            <a:off x="3352800" y="1831975"/>
            <a:ext cx="2590800" cy="3806825"/>
            <a:chOff x="2208" y="1296"/>
            <a:chExt cx="1365" cy="2542"/>
          </a:xfrm>
        </p:grpSpPr>
        <p:sp>
          <p:nvSpPr>
            <p:cNvPr id="72728" name="AutoShape 19"/>
            <p:cNvSpPr/>
            <p:nvPr/>
          </p:nvSpPr>
          <p:spPr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29" name="AutoShape 20"/>
            <p:cNvSpPr/>
            <p:nvPr/>
          </p:nvSpPr>
          <p:spPr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0" name="AutoShape 21"/>
            <p:cNvSpPr/>
            <p:nvPr/>
          </p:nvSpPr>
          <p:spPr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1" name="AutoShape 22"/>
            <p:cNvSpPr/>
            <p:nvPr/>
          </p:nvSpPr>
          <p:spPr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2" name="Oval 23"/>
            <p:cNvSpPr/>
            <p:nvPr/>
          </p:nvSpPr>
          <p:spPr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3" name="Oval 24"/>
            <p:cNvSpPr/>
            <p:nvPr/>
          </p:nvSpPr>
          <p:spPr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4" name="Oval 25"/>
            <p:cNvSpPr/>
            <p:nvPr/>
          </p:nvSpPr>
          <p:spPr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5" name="Oval 26"/>
            <p:cNvSpPr/>
            <p:nvPr/>
          </p:nvSpPr>
          <p:spPr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6" name="Oval 27"/>
            <p:cNvSpPr/>
            <p:nvPr/>
          </p:nvSpPr>
          <p:spPr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7" name="Text Box 28"/>
            <p:cNvSpPr txBox="1"/>
            <p:nvPr/>
          </p:nvSpPr>
          <p:spPr>
            <a:xfrm>
              <a:off x="2764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 dirty="0">
                  <a:solidFill>
                    <a:srgbClr val="000000"/>
                  </a:solidFill>
                </a:rPr>
                <a:t>2</a:t>
              </a:r>
              <a:endParaRPr lang="en-US" altLang="ru-RU" sz="1800" dirty="0"/>
            </a:p>
          </p:txBody>
        </p:sp>
        <p:sp>
          <p:nvSpPr>
            <p:cNvPr id="72738" name="Text Box 29"/>
            <p:cNvSpPr txBox="1"/>
            <p:nvPr/>
          </p:nvSpPr>
          <p:spPr>
            <a:xfrm>
              <a:off x="2256" y="1776"/>
              <a:ext cx="129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39" name="AutoShape 30"/>
            <p:cNvSpPr/>
            <p:nvPr/>
          </p:nvSpPr>
          <p:spPr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40" name="AutoShape 31"/>
            <p:cNvSpPr/>
            <p:nvPr/>
          </p:nvSpPr>
          <p:spPr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</p:grpSp>
      <p:grpSp>
        <p:nvGrpSpPr>
          <p:cNvPr id="72709" name="Group 32"/>
          <p:cNvGrpSpPr/>
          <p:nvPr/>
        </p:nvGrpSpPr>
        <p:grpSpPr>
          <a:xfrm>
            <a:off x="6019800" y="1828800"/>
            <a:ext cx="2743200" cy="4035425"/>
            <a:chOff x="3692" y="1296"/>
            <a:chExt cx="1367" cy="2542"/>
          </a:xfrm>
        </p:grpSpPr>
        <p:sp>
          <p:nvSpPr>
            <p:cNvPr id="72714" name="AutoShape 33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15" name="AutoShape 34"/>
            <p:cNvSpPr/>
            <p:nvPr/>
          </p:nvSpPr>
          <p:spPr>
            <a:xfrm>
              <a:off x="3717" y="1440"/>
              <a:ext cx="1322" cy="1821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16" name="AutoShape 35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17" name="AutoShape 36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grpSp>
          <p:nvGrpSpPr>
            <p:cNvPr id="72718" name="Group 37"/>
            <p:cNvGrpSpPr/>
            <p:nvPr/>
          </p:nvGrpSpPr>
          <p:grpSpPr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723" name="Oval 38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>
                <a:noFill/>
              </a:ln>
            </p:spPr>
            <p:txBody>
              <a:bodyPr anchor="ctr" anchorCtr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24" name="Oval 3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25" name="Oval 40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26" name="Oval 41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  <p:sp>
            <p:nvSpPr>
              <p:cNvPr id="72727" name="Oval 42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 dirty="0"/>
              </a:p>
            </p:txBody>
          </p:sp>
        </p:grpSp>
        <p:sp>
          <p:nvSpPr>
            <p:cNvPr id="72719" name="Text Box 43"/>
            <p:cNvSpPr txBox="1"/>
            <p:nvPr/>
          </p:nvSpPr>
          <p:spPr>
            <a:xfrm>
              <a:off x="4252" y="1354"/>
              <a:ext cx="22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ru-RU" sz="2400" dirty="0">
                  <a:solidFill>
                    <a:srgbClr val="000000"/>
                  </a:solidFill>
                </a:rPr>
                <a:t>3</a:t>
              </a:r>
              <a:endParaRPr lang="en-US" altLang="ru-RU" sz="1800" dirty="0"/>
            </a:p>
          </p:txBody>
        </p:sp>
        <p:sp>
          <p:nvSpPr>
            <p:cNvPr id="72720" name="Text Box 44"/>
            <p:cNvSpPr txBox="1"/>
            <p:nvPr/>
          </p:nvSpPr>
          <p:spPr>
            <a:xfrm>
              <a:off x="3744" y="1776"/>
              <a:ext cx="129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21" name="AutoShape 45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  <p:sp>
          <p:nvSpPr>
            <p:cNvPr id="72722" name="AutoShape 46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•"/>
                <a:defRPr sz="22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 dirty="0"/>
            </a:p>
          </p:txBody>
        </p:sp>
      </p:grpSp>
      <p:sp>
        <p:nvSpPr>
          <p:cNvPr id="72710" name="Прямоугольник 46"/>
          <p:cNvSpPr/>
          <p:nvPr/>
        </p:nvSpPr>
        <p:spPr>
          <a:xfrm>
            <a:off x="228600" y="2209800"/>
            <a:ext cx="29718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</a:rPr>
              <a:t>Не вмешивайтесь в выполнение домашнего задания, если он </a:t>
            </a:r>
            <a:endParaRPr lang="ru-RU" altLang="ru-RU" sz="2400" b="1" i="1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</a:rPr>
              <a:t>не просит </a:t>
            </a:r>
            <a:r>
              <a:rPr lang="ru-RU" altLang="ru-RU" sz="2000" b="1" i="1" dirty="0">
                <a:solidFill>
                  <a:srgbClr val="000000"/>
                </a:solidFill>
              </a:rPr>
              <a:t>помощи </a:t>
            </a:r>
            <a:endParaRPr lang="en-US" alt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2711" name="Прямоугольник 47"/>
          <p:cNvSpPr/>
          <p:nvPr/>
        </p:nvSpPr>
        <p:spPr>
          <a:xfrm>
            <a:off x="3657600" y="2438400"/>
            <a:ext cx="19812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</a:rPr>
              <a:t>Возьмите на себя только, то,  что он не может выполнить </a:t>
            </a:r>
            <a:endParaRPr lang="en-US" altLang="ru-RU" sz="2400" b="1" dirty="0">
              <a:solidFill>
                <a:srgbClr val="000000"/>
              </a:solidFill>
            </a:endParaRPr>
          </a:p>
        </p:txBody>
      </p:sp>
      <p:sp>
        <p:nvSpPr>
          <p:cNvPr id="72712" name="Прямоугольник 48"/>
          <p:cNvSpPr/>
          <p:nvPr/>
        </p:nvSpPr>
        <p:spPr>
          <a:xfrm>
            <a:off x="6019800" y="2362200"/>
            <a:ext cx="2895600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</a:rPr>
              <a:t>По мере освоения ребёнком новых</a:t>
            </a:r>
            <a:endParaRPr lang="ru-RU" altLang="ru-RU" sz="2400" b="1" i="1" dirty="0">
              <a:solidFill>
                <a:srgbClr val="000000"/>
              </a:solidFill>
            </a:endParaRPr>
          </a:p>
          <a:p>
            <a:pPr marL="0" lvl="0" indent="0">
              <a:spcBef>
                <a:spcPct val="0"/>
              </a:spcBef>
              <a:buClrTx/>
              <a:buFontTx/>
              <a:buNone/>
            </a:pPr>
            <a:r>
              <a:rPr lang="ru-RU" altLang="ru-RU" sz="2400" b="1" i="1" dirty="0">
                <a:solidFill>
                  <a:srgbClr val="000000"/>
                </a:solidFill>
              </a:rPr>
              <a:t> действий, постепенно передавайте ему их</a:t>
            </a:r>
            <a:endParaRPr lang="en-US" altLang="ru-RU" sz="2400" b="1" i="1" dirty="0">
              <a:solidFill>
                <a:srgbClr val="000000"/>
              </a:solidFill>
            </a:endParaRPr>
          </a:p>
        </p:txBody>
      </p:sp>
      <p:pic>
        <p:nvPicPr>
          <p:cNvPr id="72713" name="Picture 8" descr="Учител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876800"/>
            <a:ext cx="1868488" cy="162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458200" cy="304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ru-RU" altLang="ru-RU" sz="2800" dirty="0"/>
              <a:t>«Как помочь ребенку                                           выполнить домашнее задание»</a:t>
            </a:r>
            <a:br>
              <a:rPr lang="ru-RU" altLang="ru-RU" sz="5400" dirty="0">
                <a:solidFill>
                  <a:schemeClr val="tx1"/>
                </a:solidFill>
              </a:rPr>
            </a:br>
            <a:endParaRPr lang="ru-RU" altLang="ru-RU" dirty="0"/>
          </a:p>
        </p:txBody>
      </p:sp>
      <p:sp>
        <p:nvSpPr>
          <p:cNvPr id="73731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867400"/>
          </a:xfrm>
          <a:ln/>
        </p:spPr>
        <p:txBody>
          <a:bodyPr vert="horz" wrap="square" lIns="91440" tIns="45720" rIns="91440" bIns="45720" anchor="t" anchorCtr="0"/>
          <a:p>
            <a:r>
              <a:rPr lang="ru-RU" altLang="ru-RU" dirty="0"/>
              <a:t> </a:t>
            </a:r>
            <a:r>
              <a:rPr lang="ru-RU" altLang="ru-RU" sz="2400" dirty="0"/>
              <a:t>Ребенок должен готовить домашнее задание </a:t>
            </a:r>
            <a:r>
              <a:rPr lang="ru-RU" altLang="ru-RU" sz="2400" u="sng" dirty="0"/>
              <a:t>самостоятельно</a:t>
            </a:r>
            <a:r>
              <a:rPr lang="ru-RU" altLang="ru-RU" sz="2400" dirty="0"/>
              <a:t>, </a:t>
            </a:r>
            <a:r>
              <a:rPr lang="ru-RU" altLang="ru-RU" sz="2400" b="1" dirty="0"/>
              <a:t>но не бесконтрольно</a:t>
            </a:r>
            <a:endParaRPr lang="ru-RU" altLang="ru-RU" sz="2400" b="1" dirty="0"/>
          </a:p>
          <a:p>
            <a:r>
              <a:rPr lang="ru-RU" altLang="ru-RU" sz="2400" dirty="0"/>
              <a:t> </a:t>
            </a:r>
            <a:r>
              <a:rPr lang="ru-RU" altLang="ru-RU" sz="2400" u="sng" dirty="0"/>
              <a:t>Выясните</a:t>
            </a:r>
            <a:r>
              <a:rPr lang="ru-RU" altLang="ru-RU" sz="2400" dirty="0"/>
              <a:t> трудности, с которыми встречается ребенок при выполнении домашнего задания </a:t>
            </a:r>
            <a:endParaRPr lang="ru-RU" altLang="ru-RU" sz="2400" dirty="0"/>
          </a:p>
          <a:p>
            <a:r>
              <a:rPr lang="ru-RU" altLang="ru-RU" sz="2400" dirty="0"/>
              <a:t> </a:t>
            </a:r>
            <a:r>
              <a:rPr lang="ru-RU" altLang="ru-RU" sz="2400" u="sng" dirty="0"/>
              <a:t>Настройте</a:t>
            </a:r>
            <a:r>
              <a:rPr lang="ru-RU" altLang="ru-RU" sz="2400" dirty="0"/>
              <a:t> ребенка на выполнение заданий тех уроков, которые были сегодня, а задания на следующий день надо только повторить </a:t>
            </a:r>
            <a:endParaRPr lang="ru-RU" altLang="ru-RU" sz="2400" dirty="0"/>
          </a:p>
          <a:p>
            <a:r>
              <a:rPr lang="ru-RU" altLang="ru-RU" sz="2400" dirty="0"/>
              <a:t> Ритм выполнения домашнего задания               индивидуален для каждого ребенка                 Не Следует ни торопиться, и ни затягивать</a:t>
            </a:r>
            <a:endParaRPr lang="ru-RU" altLang="ru-RU" dirty="0"/>
          </a:p>
          <a:p>
            <a:r>
              <a:rPr lang="ru-RU" altLang="ru-RU" dirty="0"/>
              <a:t> </a:t>
            </a:r>
            <a:r>
              <a:rPr lang="ru-RU" altLang="ru-RU" sz="2400" dirty="0"/>
              <a:t>Не обсуждайте с ребёнком то, что                                           задал учитель учить дома. Он                       руководствуется учебным планом и                         и утверждённой школьной программой </a:t>
            </a:r>
            <a:endParaRPr lang="ru-RU" altLang="ru-RU" sz="2400" dirty="0"/>
          </a:p>
          <a:p>
            <a:pPr>
              <a:buNone/>
            </a:pPr>
            <a:endParaRPr lang="ru-RU" altLang="ru-RU" dirty="0"/>
          </a:p>
        </p:txBody>
      </p:sp>
      <p:pic>
        <p:nvPicPr>
          <p:cNvPr id="73732" name="Picture 5" descr="р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3363" y="3886200"/>
            <a:ext cx="2560637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Заголовок 10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533400"/>
          </a:xfrm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Это надо помнить !</a:t>
            </a:r>
            <a:endParaRPr lang="ru-RU" altLang="ru-RU" dirty="0"/>
          </a:p>
        </p:txBody>
      </p:sp>
      <p:sp>
        <p:nvSpPr>
          <p:cNvPr id="74755" name="Содержимое 5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5105400"/>
          </a:xfrm>
          <a:ln/>
        </p:spPr>
        <p:txBody>
          <a:bodyPr vert="horz" wrap="square" lIns="91440" tIns="45720" rIns="91440" bIns="45720" anchor="t" anchorCtr="0"/>
          <a:p>
            <a:r>
              <a:rPr lang="ru-RU" altLang="ru-RU" sz="2400" dirty="0"/>
              <a:t>Выполнение каждого задания необходимо мотивировать применением его в будущем </a:t>
            </a:r>
            <a:endParaRPr lang="ru-RU" altLang="ru-RU" sz="2400" dirty="0"/>
          </a:p>
          <a:p>
            <a:r>
              <a:rPr lang="ru-RU" altLang="ru-RU" sz="2400" dirty="0"/>
              <a:t> Не следует отвлекать ребенка, умственный труд требует сосредоточенности </a:t>
            </a:r>
            <a:endParaRPr lang="ru-RU" altLang="ru-RU" sz="2400" dirty="0"/>
          </a:p>
          <a:p>
            <a:r>
              <a:rPr lang="ru-RU" altLang="ru-RU" sz="2400" dirty="0"/>
              <a:t> Разумная помощь и ненавязчивый контроль особенно необходимы ребенку в трудновыполнимых заданиях</a:t>
            </a:r>
            <a:endParaRPr lang="ru-RU" altLang="ru-RU" sz="2400" dirty="0"/>
          </a:p>
          <a:p>
            <a:r>
              <a:rPr lang="ru-RU" altLang="ru-RU" sz="2400" dirty="0"/>
              <a:t> Постепенно необходимо приучать ребенка к планирующей оценке своих действий на день, два, неделю, месяц, четверть </a:t>
            </a:r>
            <a:endParaRPr lang="ru-RU" altLang="ru-RU" sz="2400" dirty="0"/>
          </a:p>
          <a:p>
            <a:pPr>
              <a:buNone/>
            </a:pPr>
            <a:endParaRPr lang="ru-RU" altLang="ru-RU" dirty="0"/>
          </a:p>
        </p:txBody>
      </p:sp>
      <p:pic>
        <p:nvPicPr>
          <p:cNvPr id="74756" name="Рисунок 4" descr="1septembe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0" y="152400"/>
            <a:ext cx="133350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dirty="0"/>
              <a:t>Помните об этом!!!</a:t>
            </a:r>
            <a:endParaRPr lang="ru-RU" alt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334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Научить рёбёнка самостоятельно    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учиться, 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научить добывать знания – 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Ваша родительская обязанность!!!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Статья 52                                «Закон «Закон об образовании»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endParaRPr kumimoji="0" lang="ru-RU" sz="3600" b="1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780" name="Picture 5" descr="j00885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3200400"/>
            <a:ext cx="3005138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Мышление</a:t>
            </a:r>
            <a:endParaRPr kumimoji="0" lang="ru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доминирует </a:t>
            </a: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наглядно-действенное и наглядно-образное мышление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(все изучаемое нужно потрогать и увидеть)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абстрактное мышление развито еще плохо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•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ребенок с трудом понимает переносное значение слов, смысл пословиц и фразеологизмов;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•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•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практически все сказанное понимается буквально, поэтому нужно быть осторожнее с опрометчивыми высказываниями («как ты мне надоел», «глаза б мои тебя не видели», «я тебя не люблю»).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4" name="AutoShape 5"/>
          <p:cNvSpPr/>
          <p:nvPr/>
        </p:nvSpPr>
        <p:spPr>
          <a:xfrm>
            <a:off x="4067175" y="3213100"/>
            <a:ext cx="287338" cy="360363"/>
          </a:xfrm>
          <a:prstGeom prst="curvedLeftArrow">
            <a:avLst>
              <a:gd name="adj1" fmla="val 25082"/>
              <a:gd name="adj2" fmla="val 50165"/>
              <a:gd name="adj3" fmla="val 3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7" name="Rectangle 9"/>
          <p:cNvSpPr>
            <a:spLocks noGrp="1"/>
          </p:cNvSpPr>
          <p:nvPr>
            <p:ph type="body" sz="half" idx="4294967295"/>
          </p:nvPr>
        </p:nvSpPr>
        <p:spPr>
          <a:xfrm>
            <a:off x="0" y="1828800"/>
            <a:ext cx="4316413" cy="4695825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Tx/>
              <a:buFont typeface="Wingdings" panose="05000000000000000000" pitchFamily="2" charset="2"/>
              <a:defRPr sz="2400"/>
            </a:lvl1pPr>
            <a:lvl2pPr lvl="1">
              <a:buClr>
                <a:schemeClr val="accent1"/>
              </a:buClr>
              <a:buSzTx/>
              <a:buFont typeface="Wingdings" panose="05000000000000000000" pitchFamily="2" charset="2"/>
              <a:defRPr sz="2200"/>
            </a:lvl2pPr>
            <a:lvl3pPr lvl="2">
              <a:buClr>
                <a:schemeClr val="accent2"/>
              </a:buClr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0070C0"/>
                </a:solidFill>
              </a:rPr>
              <a:t>Ребёнок нуждается в постоянной поддержке родителей. Ваша искренняя заинтересованность в его школьных делах, серьёзное отношение к достижениям и трудностям помогут ученику. </a:t>
            </a:r>
            <a:endParaRPr lang="ru-RU" altLang="ru-RU" sz="2000" i="1" dirty="0">
              <a:solidFill>
                <a:srgbClr val="0070C0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FF0000"/>
                </a:solidFill>
              </a:rPr>
              <a:t>Не забывайте напоминать о школьных правилах и необходимости их соблюдать.</a:t>
            </a:r>
            <a:endParaRPr lang="ru-RU" altLang="ru-RU" sz="2000" i="1" dirty="0">
              <a:solidFill>
                <a:srgbClr val="FF0000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692AA2"/>
                </a:solidFill>
              </a:rPr>
              <a:t>Составьте вместе распорядок дня, а затем следите за его выполнением.</a:t>
            </a:r>
            <a:endParaRPr lang="ru-RU" altLang="ru-RU" sz="2000" i="1" dirty="0">
              <a:solidFill>
                <a:srgbClr val="692AA2"/>
              </a:solidFill>
            </a:endParaRPr>
          </a:p>
        </p:txBody>
      </p:sp>
      <p:sp>
        <p:nvSpPr>
          <p:cNvPr id="18125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4191000" y="1295400"/>
            <a:ext cx="4800600" cy="530225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tx2"/>
              </a:buClr>
              <a:buSzTx/>
              <a:buFont typeface="Wingdings" panose="05000000000000000000" pitchFamily="2" charset="2"/>
              <a:defRPr sz="2400"/>
            </a:lvl1pPr>
            <a:lvl2pPr lvl="1">
              <a:buClr>
                <a:schemeClr val="accent1"/>
              </a:buClr>
              <a:buSzTx/>
              <a:buFont typeface="Wingdings" panose="05000000000000000000" pitchFamily="2" charset="2"/>
              <a:defRPr sz="2200"/>
            </a:lvl2pPr>
            <a:lvl3pPr lvl="2">
              <a:buClr>
                <a:schemeClr val="accent2"/>
              </a:buClr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326B18"/>
                </a:solidFill>
              </a:rPr>
              <a:t>Когда человек учится, у него может что-то не получаться, это естественно. Ребёнок имеет право на ошибку.</a:t>
            </a:r>
            <a:endParaRPr lang="ru-RU" altLang="ru-RU" sz="2000" i="1" dirty="0">
              <a:solidFill>
                <a:srgbClr val="326B18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7030A0"/>
                </a:solidFill>
              </a:rPr>
              <a:t>Не пропускайте трудности. При необходимости обращайтесь за помощью к учителю;</a:t>
            </a:r>
            <a:endParaRPr lang="ru-RU" altLang="ru-RU" sz="2000" i="1" dirty="0">
              <a:solidFill>
                <a:srgbClr val="7030A0"/>
              </a:solidFill>
            </a:endParaRPr>
          </a:p>
          <a:p>
            <a:pPr lvl="0" eaLnBrk="1" hangingPunct="1">
              <a:buNone/>
            </a:pPr>
            <a:r>
              <a:rPr lang="ru-RU" altLang="ru-RU" sz="2000" i="1" dirty="0">
                <a:solidFill>
                  <a:srgbClr val="7030A0"/>
                </a:solidFill>
              </a:rPr>
              <a:t>     </a:t>
            </a:r>
            <a:endParaRPr lang="ru-RU" altLang="ru-RU" sz="2000" i="1" dirty="0">
              <a:solidFill>
                <a:srgbClr val="7030A0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FF0000"/>
                </a:solidFill>
              </a:rPr>
              <a:t>Поддерживайте ребёнка в его желании добиться успеха. В каждой работе обязательно найдите, за что можно было бы его похвалить. </a:t>
            </a:r>
            <a:endParaRPr lang="ru-RU" altLang="ru-RU" sz="2000" i="1" dirty="0">
              <a:solidFill>
                <a:srgbClr val="FF0000"/>
              </a:solidFill>
            </a:endParaRPr>
          </a:p>
          <a:p>
            <a:pPr lvl="0" eaLnBrk="1" hangingPunct="1">
              <a:buFont typeface="Wingdings" panose="05000000000000000000" pitchFamily="2" charset="2"/>
              <a:buChar char="ü"/>
            </a:pPr>
            <a:r>
              <a:rPr lang="ru-RU" altLang="ru-RU" sz="2000" i="1" dirty="0">
                <a:solidFill>
                  <a:srgbClr val="0070C0"/>
                </a:solidFill>
              </a:rPr>
              <a:t>Похвала способна повысить интеллектуальные достижения.</a:t>
            </a:r>
            <a:endParaRPr lang="ru-RU" altLang="ru-RU" sz="2000" i="1" dirty="0">
              <a:solidFill>
                <a:srgbClr val="0070C0"/>
              </a:solidFill>
            </a:endParaRPr>
          </a:p>
        </p:txBody>
      </p:sp>
      <p:sp>
        <p:nvSpPr>
          <p:cNvPr id="181252" name="AutoShape 4"/>
          <p:cNvSpPr/>
          <p:nvPr/>
        </p:nvSpPr>
        <p:spPr>
          <a:xfrm>
            <a:off x="0" y="0"/>
            <a:ext cx="4267200" cy="1905000"/>
          </a:xfrm>
          <a:prstGeom prst="irregularSeal2">
            <a:avLst/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 dirty="0"/>
          </a:p>
        </p:txBody>
      </p:sp>
      <p:sp>
        <p:nvSpPr>
          <p:cNvPr id="76805" name="WordArt 6"/>
          <p:cNvSpPr>
            <a:spLocks noTextEdit="1"/>
          </p:cNvSpPr>
          <p:nvPr/>
        </p:nvSpPr>
        <p:spPr>
          <a:xfrm>
            <a:off x="684213" y="476250"/>
            <a:ext cx="2519362" cy="5048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ru-RU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полезные</a:t>
            </a:r>
            <a:endParaRPr lang="ru-RU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76806" name="WordArt 7"/>
          <p:cNvSpPr>
            <a:spLocks noTextEdit="1"/>
          </p:cNvSpPr>
          <p:nvPr/>
        </p:nvSpPr>
        <p:spPr>
          <a:xfrm>
            <a:off x="684213" y="981075"/>
            <a:ext cx="2592387" cy="5032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ru-RU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советы</a:t>
            </a:r>
            <a:endParaRPr lang="ru-RU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Impact" panose="020B0806030902050204" charset="0"/>
              <a:ea typeface="Impact" panose="020B080603090205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0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173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>
                                            <p:txEl>
                                              <p:charRg st="247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0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05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3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189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>
                                            <p:txEl>
                                              <p:charRg st="316" end="3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ru-RU" altLang="ru-RU" dirty="0"/>
          </a:p>
        </p:txBody>
      </p:sp>
      <p:sp>
        <p:nvSpPr>
          <p:cNvPr id="77827" name="WordArt 4"/>
          <p:cNvSpPr>
            <a:spLocks noTextEdit="1"/>
          </p:cNvSpPr>
          <p:nvPr/>
        </p:nvSpPr>
        <p:spPr>
          <a:xfrm>
            <a:off x="914400" y="1524000"/>
            <a:ext cx="73152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Посеешь поступок - 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пожнёшь привычку;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посеешь привычку - 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пожнёшь характер; 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посеешь характер - 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пожнёшь судьбу.</a:t>
            </a:r>
            <a:endParaRPr lang="ru-RU" alt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собрания: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51" name="Объект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ru-RU" altLang="ru-RU" dirty="0"/>
              <a:t>Организовать ребёнку удобное и привлекательное рабочее место.</a:t>
            </a:r>
            <a:endParaRPr lang="ru-RU" altLang="ru-RU" dirty="0"/>
          </a:p>
          <a:p>
            <a:r>
              <a:rPr lang="ru-RU" altLang="ru-RU" dirty="0"/>
              <a:t>Придерживаться девиза «Сначала дело, а развлечение потом». </a:t>
            </a:r>
            <a:endParaRPr lang="ru-RU" altLang="ru-RU" dirty="0"/>
          </a:p>
          <a:p>
            <a:r>
              <a:rPr lang="ru-RU" altLang="ru-RU" dirty="0"/>
              <a:t>Учить ребёнка самостоятельно выполнять домашние задания . А к родителям обращаться в случае необходимости – затруднении и проверки.</a:t>
            </a:r>
            <a:endParaRPr lang="ru-RU" altLang="ru-RU" dirty="0"/>
          </a:p>
          <a:p>
            <a:r>
              <a:rPr lang="ru-RU" altLang="ru-RU" dirty="0"/>
              <a:t>Принимать участие в конкурсах, акциях, мероприятиях.</a:t>
            </a:r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113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«Феномен вторых классов»</a:t>
            </a:r>
            <a:b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снижение самооценки</a:t>
            </a:r>
            <a:endParaRPr kumimoji="0" lang="ru-RU" alt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752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Снижение самооценки связано с повышением критичности школьников к себе, их возрастающей способностью ориентироваться на качество результатов своей учебной работы. 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Возможности детей в оценивании результатов своего труда еще достаточно ограничены, они еще только учатся этому сложному умению. 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неуверенность в себе, снижение самооценки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AutoShape 4"/>
          <p:cNvSpPr/>
          <p:nvPr/>
        </p:nvSpPr>
        <p:spPr>
          <a:xfrm>
            <a:off x="4716463" y="5084763"/>
            <a:ext cx="485775" cy="576262"/>
          </a:xfrm>
          <a:prstGeom prst="downArrow">
            <a:avLst>
              <a:gd name="adj1" fmla="val 50000"/>
              <a:gd name="adj2" fmla="val 296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Самооценка</a:t>
            </a:r>
            <a:endParaRPr kumimoji="0" lang="ru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3292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зависит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успеваемости,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положения в классе,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 отношения к успехам и неудачам родителей и учителей,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уровня ожиданий родителей: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/>
            </a:pP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•"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завышенного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и тогда ребенку будет трудно соответствовать этим требованиям. </a:t>
            </a: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Char char="•"/>
              <a:defRPr/>
            </a:pPr>
            <a:r>
              <a:rPr kumimoji="0" lang="ru-RU" altLang="ru-RU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недооценивают</a:t>
            </a: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своего ребенка, в таком случае он тоже перестает верить в свои возможности</a:t>
            </a: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altLang="ru-RU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Оценка</a:t>
            </a: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процесс оценивания</a:t>
            </a:r>
            <a:endParaRPr kumimoji="0" lang="ru-RU" alt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ru-RU" altLang="ru-RU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Отметка </a:t>
            </a: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результат этого процесса оценивания, его условно-формальное отражение в баллах</a:t>
            </a:r>
            <a:endParaRPr kumimoji="0" lang="ru-RU" altLang="ru-RU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18471</Words>
  <Application>WPS Presentation</Application>
  <PresentationFormat>Экран (4:3)</PresentationFormat>
  <Paragraphs>546</Paragraphs>
  <Slides>62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80" baseType="lpstr">
      <vt:lpstr>Arial</vt:lpstr>
      <vt:lpstr>SimSun</vt:lpstr>
      <vt:lpstr>Wingdings</vt:lpstr>
      <vt:lpstr>Times New Roman</vt:lpstr>
      <vt:lpstr>Calibri</vt:lpstr>
      <vt:lpstr>Gill Sans MT</vt:lpstr>
      <vt:lpstr>Wingdings 2</vt:lpstr>
      <vt:lpstr>Verdana</vt:lpstr>
      <vt:lpstr>Calibri Light</vt:lpstr>
      <vt:lpstr>Century Schoolbook</vt:lpstr>
      <vt:lpstr>Comic Sans MS</vt:lpstr>
      <vt:lpstr>Wingdings 2</vt:lpstr>
      <vt:lpstr>Microsoft YaHei</vt:lpstr>
      <vt:lpstr>Arial Unicode MS</vt:lpstr>
      <vt:lpstr>Impact</vt:lpstr>
      <vt:lpstr>Corbel</vt:lpstr>
      <vt:lpstr>Солнцестояние</vt:lpstr>
      <vt:lpstr>Blue Waves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______ ___ _________ _______________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ThemeGallery</dc:creator>
  <cp:lastModifiedBy>1</cp:lastModifiedBy>
  <cp:revision>94</cp:revision>
  <dcterms:created xsi:type="dcterms:W3CDTF">2004-07-24T05:38:31Z</dcterms:created>
  <dcterms:modified xsi:type="dcterms:W3CDTF">2025-10-28T11:49:35Z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3985E7082F414A0DAADCA1E923EB649F_13</vt:lpwstr>
  </property>
  <property fmtid="{D5CDD505-2E9C-101B-9397-08002B2CF9AE}" pid="3" name="KSOProductBuildVer">
    <vt:lpwstr>1049-12.2.0.23131</vt:lpwstr>
  </property>
</Properties>
</file>