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77" r:id="rId3"/>
    <p:sldId id="257" r:id="rId4"/>
    <p:sldId id="273" r:id="rId5"/>
    <p:sldId id="274" r:id="rId6"/>
    <p:sldId id="258" r:id="rId7"/>
    <p:sldId id="259" r:id="rId8"/>
    <p:sldId id="266" r:id="rId9"/>
    <p:sldId id="261" r:id="rId10"/>
    <p:sldId id="264" r:id="rId11"/>
    <p:sldId id="279" r:id="rId12"/>
    <p:sldId id="268" r:id="rId13"/>
    <p:sldId id="271" r:id="rId14"/>
    <p:sldId id="269" r:id="rId15"/>
    <p:sldId id="267" r:id="rId16"/>
    <p:sldId id="278" r:id="rId17"/>
  </p:sldIdLst>
  <p:sldSz cx="9906000" cy="6858000" type="A4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72" autoAdjust="0"/>
    <p:restoredTop sz="86472" autoAdjust="0"/>
  </p:normalViewPr>
  <p:slideViewPr>
    <p:cSldViewPr>
      <p:cViewPr varScale="1">
        <p:scale>
          <a:sx n="72" d="100"/>
          <a:sy n="72" d="100"/>
        </p:scale>
        <p:origin x="-1218" y="-8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24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32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BB544-E66F-47DA-982F-9A0ACADB070C}" type="datetimeFigureOut">
              <a:rPr lang="ru-RU"/>
              <a:pPr>
                <a:defRPr/>
              </a:pPr>
              <a:t>16.04.2017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555A9-0FA9-4C74-9833-1CEE4FAF80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3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4" y="273057"/>
            <a:ext cx="553772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3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474B2-AEF9-454A-A732-41BC407DC290}" type="datetimeFigureOut">
              <a:rPr lang="ru-RU"/>
              <a:pPr>
                <a:defRPr/>
              </a:pPr>
              <a:t>16.04.2017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51C74-CDA8-4B43-914B-9558888395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963C9-CADA-4847-8006-1AB43F137FDB}" type="datetimeFigureOut">
              <a:rPr lang="ru-RU"/>
              <a:pPr>
                <a:defRPr/>
              </a:pPr>
              <a:t>16.04.2017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B9F8F-B128-4F22-AFE3-55580AE06A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A4E2B-DDDD-448A-810A-AE58CBDE5905}" type="datetimeFigureOut">
              <a:rPr lang="ru-RU"/>
              <a:pPr>
                <a:defRPr/>
              </a:pPr>
              <a:t>16.04.2017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32FEB-EAA0-4468-BD2A-1107589104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45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45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9E360-BEA2-4994-8D07-63AF9D48C7D8}" type="datetimeFigureOut">
              <a:rPr lang="ru-RU"/>
              <a:pPr>
                <a:defRPr/>
              </a:pPr>
              <a:t>16.04.2017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DA7F8-6C37-436C-86AB-FFEF07812C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BC641-726F-4E01-A60F-426BEB17FB03}" type="datetimeFigureOut">
              <a:rPr lang="ru-RU"/>
              <a:pPr>
                <a:defRPr/>
              </a:pPr>
              <a:t>16.04.2017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D705F-6929-40F4-BDF1-7E17EBB2C1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84861-EAA5-48B9-A1B6-C0DF494FD439}" type="datetimeFigureOut">
              <a:rPr lang="ru-RU"/>
              <a:pPr>
                <a:defRPr/>
              </a:pPr>
              <a:t>16.04.2017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12866-81B6-46D6-8F3B-586C0F5705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4B229-C140-4B66-A127-C92CCDE88B39}" type="datetimeFigureOut">
              <a:rPr lang="ru-RU"/>
              <a:pPr>
                <a:defRPr/>
              </a:pPr>
              <a:t>16.04.2017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4FC95-7864-4DC0-A0D7-6688A05D61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9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78D1B-EBDD-4198-AF73-C3427B4450D5}" type="datetimeFigureOut">
              <a:rPr lang="ru-RU"/>
              <a:pPr>
                <a:defRPr/>
              </a:pPr>
              <a:t>16.04.2017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A00EA-C115-4B72-8EBA-543DDAF1CA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EAFB4-AB6F-4C31-8A61-CAF42F014AD8}" type="datetimeFigureOut">
              <a:rPr lang="ru-RU"/>
              <a:pPr>
                <a:defRPr/>
              </a:pPr>
              <a:t>16.04.2017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CB55D-FC6C-487B-955D-57D46AFA7F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0C56C-8349-4055-A74A-8300974C73E4}" type="datetimeFigureOut">
              <a:rPr lang="ru-RU"/>
              <a:pPr>
                <a:defRPr/>
              </a:pPr>
              <a:t>16.04.2017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CAA1C-4969-4175-B10D-14B2B3179C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80F87-D3CC-4FF6-B907-807C3A6DE8C1}" type="datetimeFigureOut">
              <a:rPr lang="ru-RU"/>
              <a:pPr>
                <a:defRPr/>
              </a:pPr>
              <a:t>16.04.2017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25013-E476-40A8-B8DB-D78580C82D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22D8F-F2B6-433F-9E31-9559249E74DC}" type="datetimeFigureOut">
              <a:rPr lang="ru-RU"/>
              <a:pPr>
                <a:defRPr/>
              </a:pPr>
              <a:t>16.04.2017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AE263-186B-4992-9F2D-02342082F1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95300" y="1600205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5BF3788-0081-4156-A57D-17AE5ACA850B}" type="datetimeFigureOut">
              <a:rPr lang="ru-RU"/>
              <a:pPr>
                <a:defRPr/>
              </a:pPr>
              <a:t>16.04.2017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7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6A4B032-4E63-40E5-888B-06E2371B6B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5" r:id="rId2"/>
    <p:sldLayoutId id="2147483676" r:id="rId3"/>
    <p:sldLayoutId id="2147483677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924777" y="620688"/>
            <a:ext cx="6474719" cy="18002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ea"/>
                <a:cs typeface="+mj-cs"/>
              </a:rPr>
              <a:t>Экологическое 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ea"/>
                <a:cs typeface="+mj-cs"/>
              </a:rPr>
              <a:t>воспитание 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ea"/>
                <a:cs typeface="+mj-cs"/>
              </a:rPr>
              <a:t>дошкольников в рамках ФГОС.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j-ea"/>
              <a:cs typeface="+mj-cs"/>
            </a:endParaRPr>
          </a:p>
        </p:txBody>
      </p:sp>
      <p:sp>
        <p:nvSpPr>
          <p:cNvPr id="512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62962" y="4941888"/>
            <a:ext cx="4935453" cy="1079400"/>
          </a:xfrm>
          <a:prstGeom prst="roundRect">
            <a:avLst>
              <a:gd name="adj" fmla="val 1782"/>
            </a:avLst>
          </a:prstGeom>
        </p:spPr>
        <p:txBody>
          <a:bodyPr/>
          <a:lstStyle/>
          <a:p>
            <a:pPr>
              <a:spcBef>
                <a:spcPct val="0"/>
              </a:spcBef>
            </a:pPr>
            <a:r>
              <a:rPr lang="ru-RU" sz="2400" b="1" i="1" dirty="0" smtClean="0">
                <a:solidFill>
                  <a:srgbClr val="002060"/>
                </a:solidFill>
                <a:cs typeface="Times New Roman" pitchFamily="18" charset="0"/>
              </a:rPr>
              <a:t>МБДОУ </a:t>
            </a:r>
            <a:r>
              <a:rPr lang="ru-RU" sz="2400" b="1" i="1" dirty="0" err="1" smtClean="0">
                <a:solidFill>
                  <a:srgbClr val="002060"/>
                </a:solidFill>
                <a:cs typeface="Times New Roman" pitchFamily="18" charset="0"/>
              </a:rPr>
              <a:t>д</a:t>
            </a:r>
            <a:r>
              <a:rPr lang="ru-RU" sz="2400" b="1" i="1" dirty="0" smtClean="0">
                <a:solidFill>
                  <a:srgbClr val="002060"/>
                </a:solidFill>
                <a:cs typeface="Times New Roman" pitchFamily="18" charset="0"/>
              </a:rPr>
              <a:t>/с№36</a:t>
            </a:r>
          </a:p>
          <a:p>
            <a:pPr>
              <a:spcBef>
                <a:spcPct val="0"/>
              </a:spcBef>
            </a:pPr>
            <a:r>
              <a:rPr lang="ru-RU" sz="2400" b="1" i="1" dirty="0" smtClean="0">
                <a:solidFill>
                  <a:srgbClr val="002060"/>
                </a:solidFill>
                <a:cs typeface="Times New Roman" pitchFamily="18" charset="0"/>
              </a:rPr>
              <a:t>Воспитатель: Кузьмина Т.Ю.</a:t>
            </a:r>
          </a:p>
          <a:p>
            <a:pPr>
              <a:spcBef>
                <a:spcPct val="0"/>
              </a:spcBef>
            </a:pPr>
            <a:endParaRPr lang="ru-RU" sz="2400" b="1" i="1" dirty="0" smtClean="0">
              <a:solidFill>
                <a:srgbClr val="0070C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3906" y="274643"/>
            <a:ext cx="8358188" cy="479742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FF0000"/>
                </a:solidFill>
                <a:latin typeface="+mn-lt"/>
              </a:rPr>
              <a:t>• Ребенок должен осознать </a:t>
            </a:r>
            <a:r>
              <a:rPr lang="ru-RU" sz="2800" b="1" dirty="0" smtClean="0">
                <a:solidFill>
                  <a:srgbClr val="0070C0"/>
                </a:solidFill>
                <a:latin typeface="+mn-lt"/>
              </a:rPr>
              <a:t>себя как часть природы, экологическое воспитание способствует формированию у детей не только определенного отношения к природе (в частности, отказ от чисто потребительского подхода), но и навыков рационального природоиспользования</a:t>
            </a:r>
            <a:r>
              <a:rPr lang="ru-RU" sz="3200" dirty="0" smtClean="0">
                <a:latin typeface="+mn-lt"/>
              </a:rPr>
              <a:t>.</a:t>
            </a:r>
            <a:endParaRPr lang="ru-RU" sz="3200" dirty="0">
              <a:latin typeface="+mn-lt"/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4488" y="692696"/>
            <a:ext cx="8915400" cy="562074"/>
          </a:xfrm>
        </p:spPr>
        <p:txBody>
          <a:bodyPr/>
          <a:lstStyle/>
          <a:p>
            <a:r>
              <a:rPr lang="ru-RU" sz="3200" b="1" dirty="0" smtClean="0">
                <a:solidFill>
                  <a:srgbClr val="FF0000"/>
                </a:solidFill>
                <a:latin typeface="+mn-lt"/>
              </a:rPr>
              <a:t>Экологическое  просвещение  родителей</a:t>
            </a:r>
            <a:r>
              <a:rPr lang="ru-RU" b="1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+mn-lt"/>
              </a:rPr>
            </a:br>
            <a:endParaRPr lang="ru-RU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48544" y="980728"/>
            <a:ext cx="81369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0070C0"/>
                </a:solidFill>
                <a:latin typeface="+mn-lt"/>
              </a:rPr>
              <a:t>  Участие в природоохранных акциях совместно с детьми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0070C0"/>
                </a:solidFill>
                <a:latin typeface="+mn-lt"/>
              </a:rPr>
              <a:t> •Участие в экологических праздниках, экскурсиях, походах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0070C0"/>
                </a:solidFill>
                <a:latin typeface="+mn-lt"/>
              </a:rPr>
              <a:t> •Выращивание растений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0070C0"/>
                </a:solidFill>
                <a:latin typeface="+mn-lt"/>
              </a:rPr>
              <a:t> •Чтение совместно с детьми   литературы</a:t>
            </a:r>
            <a:endParaRPr lang="ru-RU" sz="24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48544" y="2780928"/>
            <a:ext cx="864096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0070C0"/>
                </a:solidFill>
                <a:latin typeface="+mn-lt"/>
              </a:rPr>
              <a:t>.</a:t>
            </a:r>
            <a:r>
              <a:rPr lang="ru-RU" sz="2400" b="1" dirty="0" smtClean="0">
                <a:solidFill>
                  <a:srgbClr val="0070C0"/>
                </a:solidFill>
                <a:latin typeface="+mn-lt"/>
              </a:rPr>
              <a:t>Знание правил поведения вовремя отдыха на природе.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0070C0"/>
                </a:solidFill>
                <a:latin typeface="+mn-lt"/>
              </a:rPr>
              <a:t>•Выбор экологически безопасных участков для прогулок с детьми.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0070C0"/>
                </a:solidFill>
                <a:latin typeface="+mn-lt"/>
              </a:rPr>
              <a:t>•Экологическая безопасность жилища, экологически чистая продукция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0070C0"/>
                </a:solidFill>
                <a:latin typeface="+mn-lt"/>
              </a:rPr>
              <a:t>•Знание психологических особенностей  ребенка, соответствующих его возрасту, потребностей, в том числе в общении с природой.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Прямоугольник 2"/>
          <p:cNvSpPr>
            <a:spLocks noChangeArrowheads="1"/>
          </p:cNvSpPr>
          <p:nvPr/>
        </p:nvSpPr>
        <p:spPr bwMode="auto">
          <a:xfrm>
            <a:off x="506506" y="260653"/>
            <a:ext cx="8899921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</a:rPr>
              <a:t>Воспитатель детского сада — 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</a:rPr>
              <a:t>главная, фигура педагогического процесса, в том числе и экологического воспитания. Являясь носителем экологической культуры, владея методикой экологического воспитания, он организует деятельность детей так, чтобы она была содержательной, эмоционально насыщенной, способствовала формированию практических навыков и необходимых представлений о природе и постепенно «переходила» в самостоятельное поведение детей. Ведущей в этом процессе должна стать совместная деятельность взрослого и ребенка. Идея эта не нова, она так или иначе представлена в трудах многих педагогов, отечественных и зарубежных. Она отчетливо просматривается в педагогических воззрениях </a:t>
            </a:r>
          </a:p>
          <a:p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</a:rPr>
              <a:t>К. Д. Ушинского, Л. Н. Толстого,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</a:rPr>
              <a:t>советских 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</a:rPr>
              <a:t>педагогов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</a:rPr>
              <a:t>В.А  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</a:rPr>
              <a:t>Сухомлинского, А. С.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</a:rPr>
              <a:t>Макаренко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</a:rPr>
              <a:t>, </a:t>
            </a:r>
            <a:endParaRPr lang="ru-RU" sz="2400" b="1" dirty="0" smtClean="0">
              <a:solidFill>
                <a:srgbClr val="0070C0"/>
              </a:solidFill>
              <a:latin typeface="Times New Roman" pitchFamily="18" charset="0"/>
            </a:endParaRPr>
          </a:p>
          <a:p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</a:rPr>
              <a:t>Ш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</a:rPr>
              <a:t>. А. </a:t>
            </a:r>
            <a:r>
              <a:rPr lang="ru-RU" sz="2400" b="1" dirty="0" err="1">
                <a:solidFill>
                  <a:srgbClr val="0070C0"/>
                </a:solidFill>
                <a:latin typeface="Times New Roman" pitchFamily="18" charset="0"/>
              </a:rPr>
              <a:t>Амонашвили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</a:rPr>
              <a:t> и др.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Прямоугольник 1"/>
          <p:cNvSpPr>
            <a:spLocks noChangeArrowheads="1"/>
          </p:cNvSpPr>
          <p:nvPr/>
        </p:nvSpPr>
        <p:spPr bwMode="auto">
          <a:xfrm>
            <a:off x="740532" y="1052741"/>
            <a:ext cx="866775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</a:rPr>
              <a:t>Сотрудничество, благодаря которому развиваются взаимопонимание, сочувствие и согласие, так необходимые при формировании экологической культуры, эффективней всего может проявляться в повторяющейся совместной деятельности воспитателя и </a:t>
            </a: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</a:rPr>
              <a:t>воспитанников, </a:t>
            </a:r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</a:rPr>
              <a:t>объединенных достижением общей цели.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</a:rPr>
              <a:t> </a:t>
            </a:r>
            <a:endParaRPr lang="ru-RU" sz="2400" dirty="0">
              <a:solidFill>
                <a:srgbClr val="0070C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6923" y="357172"/>
            <a:ext cx="2166953" cy="105729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rgbClr val="002060"/>
                </a:solidFill>
              </a:rPr>
              <a:t>Сюжетно ролевые  и </a:t>
            </a:r>
            <a:r>
              <a:rPr lang="ru-RU" dirty="0" err="1" smtClean="0">
                <a:solidFill>
                  <a:srgbClr val="002060"/>
                </a:solidFill>
              </a:rPr>
              <a:t>д</a:t>
            </a:r>
            <a:r>
              <a:rPr lang="ru-RU" dirty="0" smtClean="0">
                <a:solidFill>
                  <a:srgbClr val="002060"/>
                </a:solidFill>
              </a:rPr>
              <a:t>/игры.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40835" y="357166"/>
            <a:ext cx="1934765" cy="105727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rgbClr val="002060"/>
                </a:solidFill>
              </a:rPr>
              <a:t>Просмотр  фильмов  о  природе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185178" y="357172"/>
            <a:ext cx="1857389" cy="105729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002060"/>
                </a:solidFill>
              </a:rPr>
              <a:t>Целевые прогулки в природу.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352133" y="357173"/>
            <a:ext cx="2166969" cy="98585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rgbClr val="002060"/>
                </a:solidFill>
              </a:rPr>
              <a:t>Наблюдение в  природе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6925" y="4071942"/>
            <a:ext cx="2244345" cy="107157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rgbClr val="002060"/>
                </a:solidFill>
              </a:rPr>
              <a:t>Создание книг – самоделок.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84301" y="2786058"/>
            <a:ext cx="1934778" cy="107157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rgbClr val="002060"/>
                </a:solidFill>
              </a:rPr>
              <a:t>Чтение детской художественной литература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352128" y="4000511"/>
            <a:ext cx="2166953" cy="105727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rgbClr val="002060"/>
                </a:solidFill>
              </a:rPr>
              <a:t>Труд в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rgbClr val="002060"/>
                </a:solidFill>
              </a:rPr>
              <a:t>мине – центре  природы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97343" y="1500175"/>
            <a:ext cx="2321736" cy="12144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rgbClr val="002060"/>
                </a:solidFill>
              </a:rPr>
              <a:t>Опытная, экспериментальная, поисковая деятельность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86920" y="5214951"/>
            <a:ext cx="2166970" cy="12858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rgbClr val="002060"/>
                </a:solidFill>
              </a:rPr>
              <a:t>Беседы  с  детьми  на экологические  темы.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30391" y="5357831"/>
            <a:ext cx="2089562" cy="114300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rgbClr val="002060"/>
                </a:solidFill>
              </a:rPr>
              <a:t>Сбор коллекций семян, камней, оформление гербария.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274739" y="5143512"/>
            <a:ext cx="2244345" cy="135732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rgbClr val="002060"/>
                </a:solidFill>
              </a:rPr>
              <a:t>Работа с календарями природы, дневниками наблюдений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690748" y="5373217"/>
            <a:ext cx="2089562" cy="114302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rgbClr val="002060"/>
                </a:solidFill>
              </a:rPr>
              <a:t>Изобразительная  деятельность по экологической  тематике.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50489" y="1484784"/>
            <a:ext cx="2321735" cy="135732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rgbClr val="002060"/>
                </a:solidFill>
              </a:rPr>
              <a:t>Рассматривание  дидактических картинок, иллюстраций  о природе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86921" y="2928935"/>
            <a:ext cx="2089562" cy="100013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rgbClr val="002060"/>
                </a:solidFill>
              </a:rPr>
              <a:t>Экологические  досуги, праздники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" name="Выноска с четырьмя стрелками 17"/>
          <p:cNvSpPr/>
          <p:nvPr/>
        </p:nvSpPr>
        <p:spPr>
          <a:xfrm>
            <a:off x="2631269" y="1928809"/>
            <a:ext cx="4798219" cy="2428885"/>
          </a:xfrm>
          <a:prstGeom prst="quadArrowCallout">
            <a:avLst>
              <a:gd name="adj1" fmla="val 18515"/>
              <a:gd name="adj2" fmla="val 18515"/>
              <a:gd name="adj3" fmla="val 18515"/>
              <a:gd name="adj4" fmla="val 48123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С</a:t>
            </a:r>
            <a:r>
              <a:rPr lang="ru-RU" b="1" dirty="0" smtClean="0">
                <a:solidFill>
                  <a:srgbClr val="002060"/>
                </a:solidFill>
              </a:rPr>
              <a:t>овместная </a:t>
            </a:r>
            <a:r>
              <a:rPr lang="ru-RU" b="1" dirty="0">
                <a:solidFill>
                  <a:srgbClr val="002060"/>
                </a:solidFill>
              </a:rPr>
              <a:t>деятельность  воспитателя  и </a:t>
            </a:r>
            <a:r>
              <a:rPr lang="ru-RU" b="1" dirty="0" smtClean="0">
                <a:solidFill>
                  <a:srgbClr val="002060"/>
                </a:solidFill>
              </a:rPr>
              <a:t>воспитанников.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6083300"/>
          </a:xfrm>
        </p:spPr>
        <p:txBody>
          <a:bodyPr/>
          <a:lstStyle/>
          <a:p>
            <a:r>
              <a:rPr lang="ru-RU" sz="2800" b="1" dirty="0" smtClean="0">
                <a:solidFill>
                  <a:srgbClr val="0070C0"/>
                </a:solidFill>
                <a:latin typeface="+mn-lt"/>
              </a:rPr>
              <a:t>Результатом экологического воспитания </a:t>
            </a:r>
            <a:r>
              <a:rPr lang="ru-RU" sz="2400" b="1" dirty="0" smtClean="0">
                <a:solidFill>
                  <a:srgbClr val="0070C0"/>
                </a:solidFill>
                <a:latin typeface="+mn-lt"/>
              </a:rPr>
              <a:t>дошкольников является экологическая культура</a:t>
            </a:r>
            <a:br>
              <a:rPr lang="ru-RU" sz="2400" b="1" dirty="0" smtClean="0">
                <a:solidFill>
                  <a:srgbClr val="0070C0"/>
                </a:solidFill>
                <a:latin typeface="+mn-lt"/>
              </a:rPr>
            </a:br>
            <a:r>
              <a:rPr lang="ru-RU" sz="2400" b="1" dirty="0" smtClean="0">
                <a:solidFill>
                  <a:srgbClr val="0070C0"/>
                </a:solidFill>
                <a:latin typeface="+mn-lt"/>
              </a:rPr>
              <a:t>личности. </a:t>
            </a:r>
            <a:r>
              <a:rPr lang="ru-RU" sz="2400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ru-RU" sz="2400" dirty="0" smtClean="0">
                <a:solidFill>
                  <a:srgbClr val="0070C0"/>
                </a:solidFill>
                <a:latin typeface="+mn-lt"/>
              </a:rPr>
            </a:br>
            <a:r>
              <a:rPr lang="ru-RU" sz="2400" b="1" dirty="0" smtClean="0">
                <a:solidFill>
                  <a:srgbClr val="0070C0"/>
                </a:solidFill>
                <a:latin typeface="+mn-lt"/>
              </a:rPr>
              <a:t>Замечательный педагог В. А. Сухомлинский писал:</a:t>
            </a:r>
            <a:r>
              <a:rPr lang="ru-RU" sz="2400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ru-RU" sz="2800" dirty="0" smtClean="0">
                <a:latin typeface="+mn-lt"/>
              </a:rPr>
              <a:t/>
            </a:r>
            <a:br>
              <a:rPr lang="ru-RU" sz="2800" dirty="0" smtClean="0">
                <a:latin typeface="+mn-lt"/>
              </a:rPr>
            </a:br>
            <a:r>
              <a:rPr lang="ru-RU" sz="2800" b="1" dirty="0" smtClean="0">
                <a:solidFill>
                  <a:srgbClr val="FF0000"/>
                </a:solidFill>
                <a:latin typeface="+mn-lt"/>
              </a:rPr>
              <a:t>«Человек был и всегда остается сыном природы, и то, что роднит его с природой, должно использоваться для его приобщения к природе, к богатствам духовной культуры. Мир, окружающий ребенка, это, прежде всего, мир природы с безграничным богатством явлений, с неисчерпаемой красотой. Здесь, в природе, вечный источник детского разума». </a:t>
            </a:r>
            <a:r>
              <a:rPr lang="ru-RU" sz="2800" dirty="0" smtClean="0">
                <a:latin typeface="+mn-lt"/>
              </a:rPr>
              <a:t/>
            </a:r>
            <a:br>
              <a:rPr lang="ru-RU" sz="2800" dirty="0" smtClean="0">
                <a:latin typeface="+mn-lt"/>
              </a:rPr>
            </a:br>
            <a:r>
              <a:rPr lang="ru-RU" sz="2800" b="1" dirty="0" smtClean="0">
                <a:solidFill>
                  <a:srgbClr val="0070C0"/>
                </a:solidFill>
                <a:latin typeface="+mn-lt"/>
              </a:rPr>
              <a:t>Спасибо за внимание!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6083300"/>
          </a:xfrm>
        </p:spPr>
        <p:txBody>
          <a:bodyPr/>
          <a:lstStyle/>
          <a:p>
            <a:r>
              <a:rPr lang="ru-RU" sz="2800" b="1" dirty="0" smtClean="0">
                <a:solidFill>
                  <a:srgbClr val="0070C0"/>
                </a:solidFill>
                <a:latin typeface="+mn-lt"/>
              </a:rPr>
              <a:t>Всё хорошее в людях – из детства!</a:t>
            </a:r>
            <a:br>
              <a:rPr lang="ru-RU" sz="2800" b="1" dirty="0" smtClean="0">
                <a:solidFill>
                  <a:srgbClr val="0070C0"/>
                </a:solidFill>
                <a:latin typeface="+mn-lt"/>
              </a:rPr>
            </a:br>
            <a:r>
              <a:rPr lang="ru-RU" sz="2800" b="1" dirty="0" smtClean="0">
                <a:solidFill>
                  <a:srgbClr val="0070C0"/>
                </a:solidFill>
                <a:latin typeface="+mn-lt"/>
              </a:rPr>
              <a:t>Как истоки добра пробудить?</a:t>
            </a:r>
            <a:br>
              <a:rPr lang="ru-RU" sz="2800" b="1" dirty="0" smtClean="0">
                <a:solidFill>
                  <a:srgbClr val="0070C0"/>
                </a:solidFill>
                <a:latin typeface="+mn-lt"/>
              </a:rPr>
            </a:br>
            <a:r>
              <a:rPr lang="ru-RU" sz="2800" b="1" dirty="0" smtClean="0">
                <a:solidFill>
                  <a:srgbClr val="0070C0"/>
                </a:solidFill>
                <a:latin typeface="+mn-lt"/>
              </a:rPr>
              <a:t>Прикоснуться к природе всем сердцем:</a:t>
            </a:r>
            <a:br>
              <a:rPr lang="ru-RU" sz="2800" b="1" dirty="0" smtClean="0">
                <a:solidFill>
                  <a:srgbClr val="0070C0"/>
                </a:solidFill>
                <a:latin typeface="+mn-lt"/>
              </a:rPr>
            </a:br>
            <a:r>
              <a:rPr lang="ru-RU" sz="2800" b="1" dirty="0" smtClean="0">
                <a:solidFill>
                  <a:srgbClr val="0070C0"/>
                </a:solidFill>
                <a:latin typeface="+mn-lt"/>
              </a:rPr>
              <a:t>Удивиться, узнать, полюбить!</a:t>
            </a:r>
            <a:br>
              <a:rPr lang="ru-RU" sz="2800" b="1" dirty="0" smtClean="0">
                <a:solidFill>
                  <a:srgbClr val="0070C0"/>
                </a:solidFill>
                <a:latin typeface="+mn-lt"/>
              </a:rPr>
            </a:br>
            <a:r>
              <a:rPr lang="ru-RU" sz="2800" b="1" dirty="0" smtClean="0">
                <a:solidFill>
                  <a:srgbClr val="0070C0"/>
                </a:solidFill>
                <a:latin typeface="+mn-lt"/>
              </a:rPr>
              <a:t>Мы хотим, чтоб земля расцветала,</a:t>
            </a:r>
            <a:br>
              <a:rPr lang="ru-RU" sz="2800" b="1" dirty="0" smtClean="0">
                <a:solidFill>
                  <a:srgbClr val="0070C0"/>
                </a:solidFill>
                <a:latin typeface="+mn-lt"/>
              </a:rPr>
            </a:br>
            <a:r>
              <a:rPr lang="ru-RU" sz="2800" b="1" dirty="0" smtClean="0">
                <a:solidFill>
                  <a:srgbClr val="0070C0"/>
                </a:solidFill>
                <a:latin typeface="+mn-lt"/>
              </a:rPr>
              <a:t>И росли, как цветы, малыши,</a:t>
            </a:r>
            <a:br>
              <a:rPr lang="ru-RU" sz="2800" b="1" dirty="0" smtClean="0">
                <a:solidFill>
                  <a:srgbClr val="0070C0"/>
                </a:solidFill>
                <a:latin typeface="+mn-lt"/>
              </a:rPr>
            </a:br>
            <a:r>
              <a:rPr lang="ru-RU" sz="2800" b="1" dirty="0" smtClean="0">
                <a:solidFill>
                  <a:srgbClr val="0070C0"/>
                </a:solidFill>
                <a:latin typeface="+mn-lt"/>
              </a:rPr>
              <a:t>Чтоб для них экология стала</a:t>
            </a:r>
            <a:br>
              <a:rPr lang="ru-RU" sz="2800" b="1" dirty="0" smtClean="0">
                <a:solidFill>
                  <a:srgbClr val="0070C0"/>
                </a:solidFill>
                <a:latin typeface="+mn-lt"/>
              </a:rPr>
            </a:br>
            <a:r>
              <a:rPr lang="ru-RU" sz="2800" b="1" dirty="0" smtClean="0">
                <a:solidFill>
                  <a:srgbClr val="0070C0"/>
                </a:solidFill>
                <a:latin typeface="+mn-lt"/>
              </a:rPr>
              <a:t>Не наукой, а частью души!</a:t>
            </a:r>
            <a:br>
              <a:rPr lang="ru-RU" sz="2800" b="1" dirty="0" smtClean="0">
                <a:solidFill>
                  <a:srgbClr val="0070C0"/>
                </a:solidFill>
                <a:latin typeface="+mn-lt"/>
              </a:rPr>
            </a:br>
            <a:endParaRPr lang="ru-RU" sz="2800" b="1" dirty="0" smtClean="0">
              <a:solidFill>
                <a:srgbClr val="0070C0"/>
              </a:solidFill>
              <a:latin typeface="+mn-lt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43"/>
            <a:ext cx="8915400" cy="6226175"/>
          </a:xfrm>
        </p:spPr>
        <p:txBody>
          <a:bodyPr rtlCol="0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0070C0"/>
                </a:solidFill>
                <a:latin typeface="+mn-lt"/>
              </a:rPr>
              <a:t>«</a:t>
            </a:r>
            <a:r>
              <a:rPr lang="ru-RU" sz="3100" b="1" dirty="0" smtClean="0">
                <a:solidFill>
                  <a:srgbClr val="0070C0"/>
                </a:solidFill>
                <a:latin typeface="+mn-lt"/>
              </a:rPr>
              <a:t>Человек стал человеком, когда услышал шепот листьев и песню кузнечика, журчание весеннего ручья и звон серебряных колокольчиков в бездонном летнем небе, шорох снежинок и завывание вьюги за окном, ласковый плеск волны и торжественную тишину ночи, – услышал, и, затаив дыхание, слушает сотни и тысячи лет чудесную</a:t>
            </a:r>
            <a:br>
              <a:rPr lang="ru-RU" sz="3100" b="1" dirty="0" smtClean="0">
                <a:solidFill>
                  <a:srgbClr val="0070C0"/>
                </a:solidFill>
                <a:latin typeface="+mn-lt"/>
              </a:rPr>
            </a:br>
            <a:r>
              <a:rPr lang="ru-RU" sz="3100" b="1" dirty="0" smtClean="0">
                <a:solidFill>
                  <a:srgbClr val="0070C0"/>
                </a:solidFill>
                <a:latin typeface="+mn-lt"/>
              </a:rPr>
              <a:t>музыку жизни».</a:t>
            </a:r>
            <a:br>
              <a:rPr lang="ru-RU" sz="3100" b="1" dirty="0" smtClean="0">
                <a:solidFill>
                  <a:srgbClr val="0070C0"/>
                </a:solidFill>
                <a:latin typeface="+mn-lt"/>
              </a:rPr>
            </a:br>
            <a:r>
              <a:rPr lang="ru-RU" sz="3100" b="1" dirty="0" smtClean="0">
                <a:solidFill>
                  <a:srgbClr val="FF0000"/>
                </a:solidFill>
                <a:latin typeface="+mn-lt"/>
              </a:rPr>
              <a:t>В. А. Сухомлинский</a:t>
            </a:r>
            <a:r>
              <a:rPr lang="ru-RU" sz="3100" b="1" dirty="0" smtClean="0">
                <a:solidFill>
                  <a:srgbClr val="FF0000"/>
                </a:solidFill>
              </a:rPr>
              <a:t>.</a:t>
            </a:r>
            <a:endParaRPr lang="ru-RU" sz="31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523" y="1124751"/>
            <a:ext cx="8915400" cy="4500563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FF0000"/>
                </a:solidFill>
                <a:latin typeface="+mn-lt"/>
              </a:rPr>
              <a:t>Актуальность</a:t>
            </a: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/>
            </a:r>
            <a:b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</a:b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</a:t>
            </a:r>
            <a:r>
              <a:rPr lang="ru-RU" sz="3200" b="1" dirty="0" smtClean="0">
                <a:solidFill>
                  <a:srgbClr val="0070C0"/>
                </a:solidFill>
                <a:latin typeface="+mn-lt"/>
              </a:rPr>
              <a:t>поднимаемой нами темы заключается в том, что экологическое воспитание и  образование дошкольников –чрезвычайно актуальная проблема настоящего времени: только экологическое мировоззрение, экологическая культура ныне живущих людей могут вывести планету и  человечество из того катастрофического состояния, в котором они прибывают сейчас.</a:t>
            </a:r>
            <a:endParaRPr lang="ru-RU" sz="3200" b="1" dirty="0">
              <a:solidFill>
                <a:srgbClr val="0070C0"/>
              </a:solidFill>
              <a:latin typeface="+mn-lt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5869006"/>
          </a:xfrm>
        </p:spPr>
        <p:txBody>
          <a:bodyPr/>
          <a:lstStyle/>
          <a:p>
            <a:pPr algn="l"/>
            <a:r>
              <a:rPr lang="ru-RU" sz="3600" b="1" dirty="0" smtClean="0">
                <a:solidFill>
                  <a:srgbClr val="FF0000"/>
                </a:solidFill>
                <a:latin typeface="+mn-lt"/>
              </a:rPr>
              <a:t>Проблемы  сегодняшнего  времени:</a:t>
            </a:r>
            <a:br>
              <a:rPr lang="ru-RU" sz="3600" b="1" dirty="0" smtClean="0">
                <a:solidFill>
                  <a:srgbClr val="FF0000"/>
                </a:solidFill>
                <a:latin typeface="+mn-lt"/>
              </a:rPr>
            </a:br>
            <a:r>
              <a:rPr lang="ru-RU" sz="3600" b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ru-RU" sz="3200" b="1" dirty="0" smtClean="0">
                <a:solidFill>
                  <a:srgbClr val="0070C0"/>
                </a:solidFill>
                <a:latin typeface="+mn-lt"/>
              </a:rPr>
              <a:t>- Сложная экологическая обстановка в   </a:t>
            </a:r>
            <a:br>
              <a:rPr lang="ru-RU" sz="3200" b="1" dirty="0" smtClean="0">
                <a:solidFill>
                  <a:srgbClr val="0070C0"/>
                </a:solidFill>
                <a:latin typeface="+mn-lt"/>
              </a:rPr>
            </a:br>
            <a:r>
              <a:rPr lang="ru-RU" sz="3200" b="1" dirty="0" smtClean="0">
                <a:solidFill>
                  <a:srgbClr val="0070C0"/>
                </a:solidFill>
                <a:latin typeface="+mn-lt"/>
              </a:rPr>
              <a:t>    мире;</a:t>
            </a:r>
            <a:br>
              <a:rPr lang="ru-RU" sz="3200" b="1" dirty="0" smtClean="0">
                <a:solidFill>
                  <a:srgbClr val="0070C0"/>
                </a:solidFill>
                <a:latin typeface="+mn-lt"/>
              </a:rPr>
            </a:br>
            <a:r>
              <a:rPr lang="ru-RU" sz="3200" b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  <a:latin typeface="+mn-lt"/>
              </a:rPr>
              <a:t>-</a:t>
            </a:r>
            <a:r>
              <a:rPr lang="ru-RU" sz="3200" b="1" dirty="0" smtClean="0">
                <a:solidFill>
                  <a:srgbClr val="0070C0"/>
                </a:solidFill>
                <a:latin typeface="+mn-lt"/>
              </a:rPr>
              <a:t> ее тяжелые последствия;</a:t>
            </a:r>
            <a:r>
              <a:rPr lang="en-US" sz="3200" b="1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en-US" sz="3200" b="1" dirty="0" smtClean="0">
                <a:solidFill>
                  <a:srgbClr val="0070C0"/>
                </a:solidFill>
                <a:latin typeface="+mn-lt"/>
              </a:rPr>
            </a:br>
            <a:r>
              <a:rPr lang="ru-RU" sz="3200" b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  <a:latin typeface="+mn-lt"/>
              </a:rPr>
              <a:t>-</a:t>
            </a:r>
            <a:r>
              <a:rPr lang="ru-RU" sz="3200" b="1" dirty="0" smtClean="0">
                <a:solidFill>
                  <a:srgbClr val="0070C0"/>
                </a:solidFill>
                <a:latin typeface="+mn-lt"/>
              </a:rPr>
              <a:t> экология родного края; </a:t>
            </a:r>
            <a:r>
              <a:rPr lang="en-US" sz="3200" b="1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en-US" sz="3200" b="1" dirty="0" smtClean="0">
                <a:solidFill>
                  <a:srgbClr val="0070C0"/>
                </a:solidFill>
                <a:latin typeface="+mn-lt"/>
              </a:rPr>
            </a:br>
            <a:r>
              <a:rPr lang="ru-RU" sz="3200" b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  <a:latin typeface="+mn-lt"/>
              </a:rPr>
              <a:t>-</a:t>
            </a:r>
            <a:r>
              <a:rPr lang="ru-RU" sz="3200" b="1" dirty="0" smtClean="0">
                <a:solidFill>
                  <a:srgbClr val="0070C0"/>
                </a:solidFill>
                <a:latin typeface="+mn-lt"/>
              </a:rPr>
              <a:t> засоренность среды обитания; </a:t>
            </a:r>
            <a:r>
              <a:rPr lang="en-US" sz="3200" b="1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en-US" sz="3200" b="1" dirty="0" smtClean="0">
                <a:solidFill>
                  <a:srgbClr val="0070C0"/>
                </a:solidFill>
                <a:latin typeface="+mn-lt"/>
              </a:rPr>
            </a:br>
            <a:r>
              <a:rPr lang="ru-RU" sz="3200" b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  <a:latin typeface="+mn-lt"/>
              </a:rPr>
              <a:t>-</a:t>
            </a:r>
            <a:r>
              <a:rPr lang="ru-RU" sz="3200" b="1" dirty="0" smtClean="0">
                <a:solidFill>
                  <a:srgbClr val="0070C0"/>
                </a:solidFill>
                <a:latin typeface="+mn-lt"/>
              </a:rPr>
              <a:t> чаще загрязняются и становятся </a:t>
            </a:r>
            <a:br>
              <a:rPr lang="ru-RU" sz="3200" b="1" dirty="0" smtClean="0">
                <a:solidFill>
                  <a:srgbClr val="0070C0"/>
                </a:solidFill>
                <a:latin typeface="+mn-lt"/>
              </a:rPr>
            </a:br>
            <a:r>
              <a:rPr lang="ru-RU" sz="3200" b="1" dirty="0" smtClean="0">
                <a:solidFill>
                  <a:srgbClr val="0070C0"/>
                </a:solidFill>
                <a:latin typeface="+mn-lt"/>
              </a:rPr>
              <a:t>   безжизненными водоёмы;</a:t>
            </a:r>
            <a:r>
              <a:rPr lang="en-US" sz="3200" b="1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en-US" sz="3200" b="1" dirty="0" smtClean="0">
                <a:solidFill>
                  <a:srgbClr val="0070C0"/>
                </a:solidFill>
                <a:latin typeface="+mn-lt"/>
              </a:rPr>
            </a:br>
            <a:r>
              <a:rPr lang="ru-RU" sz="3200" b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  <a:latin typeface="+mn-lt"/>
              </a:rPr>
              <a:t>-</a:t>
            </a:r>
            <a:r>
              <a:rPr lang="ru-RU" sz="3200" b="1" dirty="0" smtClean="0">
                <a:solidFill>
                  <a:srgbClr val="0070C0"/>
                </a:solidFill>
                <a:latin typeface="+mn-lt"/>
              </a:rPr>
              <a:t> теряют плодородие почвы;</a:t>
            </a:r>
            <a:br>
              <a:rPr lang="ru-RU" sz="3200" b="1" dirty="0" smtClean="0">
                <a:solidFill>
                  <a:srgbClr val="0070C0"/>
                </a:solidFill>
                <a:latin typeface="+mn-lt"/>
              </a:rPr>
            </a:br>
            <a:r>
              <a:rPr lang="ru-RU" sz="3200" b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  <a:latin typeface="+mn-lt"/>
              </a:rPr>
              <a:t>-</a:t>
            </a:r>
            <a:r>
              <a:rPr lang="ru-RU" sz="3200" b="1" dirty="0" smtClean="0">
                <a:solidFill>
                  <a:srgbClr val="0070C0"/>
                </a:solidFill>
                <a:latin typeface="+mn-lt"/>
              </a:rPr>
              <a:t> обедняются флора и фауна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Прямоугольник 1"/>
          <p:cNvSpPr>
            <a:spLocks noChangeArrowheads="1"/>
          </p:cNvSpPr>
          <p:nvPr/>
        </p:nvSpPr>
        <p:spPr bwMode="auto">
          <a:xfrm>
            <a:off x="619125" y="500068"/>
            <a:ext cx="866775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</a:rPr>
              <a:t>В.А.Сухомлинский </a:t>
            </a:r>
            <a:r>
              <a:rPr lang="ru-RU" sz="2800" b="1" dirty="0">
                <a:solidFill>
                  <a:srgbClr val="0070C0"/>
                </a:solidFill>
                <a:latin typeface="Times New Roman" pitchFamily="18" charset="0"/>
              </a:rPr>
              <a:t>считал природу главным источником 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</a:rPr>
              <a:t>всестороннего развития ребенка.</a:t>
            </a:r>
            <a:endParaRPr lang="ru-RU" sz="2800" b="1" dirty="0">
              <a:solidFill>
                <a:srgbClr val="0070C0"/>
              </a:solidFill>
              <a:latin typeface="Times New Roman" pitchFamily="18" charset="0"/>
            </a:endParaRPr>
          </a:p>
          <a:p>
            <a:r>
              <a:rPr lang="ru-RU" sz="2800" b="1" dirty="0">
                <a:latin typeface="Times New Roman" pitchFamily="18" charset="0"/>
              </a:rPr>
              <a:t> 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</a:rPr>
              <a:t>К.Д.Ушинский </a:t>
            </a:r>
            <a:r>
              <a:rPr lang="ru-RU" sz="2800" b="1" dirty="0">
                <a:solidFill>
                  <a:srgbClr val="0070C0"/>
                </a:solidFill>
                <a:latin typeface="Times New Roman" pitchFamily="18" charset="0"/>
              </a:rPr>
              <a:t>называл природу великой воспитательницей: «Побудить в детях живое чувство природы – значит возбудить одно из самых благодетельных, воспитывающих душу влияний». 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</a:rPr>
              <a:t>Великий писатель Михаил Пришвин </a:t>
            </a:r>
            <a:r>
              <a:rPr lang="ru-RU" sz="2800" b="1" dirty="0">
                <a:solidFill>
                  <a:srgbClr val="0070C0"/>
                </a:solidFill>
                <a:latin typeface="Times New Roman" pitchFamily="18" charset="0"/>
              </a:rPr>
              <a:t>сказал: “Все прекрасное на Земле – от Солнца, и все хорошее от человека”. “Рыбе – вода, птице – воздух, зверю – лес, степь, горы. А человеку нужна Родина. Охранять природу – значит охранять Родину”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851302" y="714379"/>
            <a:ext cx="8048625" cy="403187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0000"/>
                </a:solidFill>
                <a:latin typeface="+mn-lt"/>
              </a:rPr>
              <a:t>• </a:t>
            </a:r>
            <a:r>
              <a:rPr lang="ru-RU" sz="3200" b="1" dirty="0" smtClean="0">
                <a:solidFill>
                  <a:srgbClr val="FF0000"/>
                </a:solidFill>
                <a:latin typeface="+mn-lt"/>
              </a:rPr>
              <a:t>Дошкольники </a:t>
            </a:r>
            <a:r>
              <a:rPr lang="ru-RU" sz="3200" b="1" dirty="0" smtClean="0">
                <a:solidFill>
                  <a:srgbClr val="0070C0"/>
                </a:solidFill>
                <a:latin typeface="+mn-lt"/>
              </a:rPr>
              <a:t>- </a:t>
            </a:r>
            <a:r>
              <a:rPr lang="ru-RU" sz="2800" b="1" dirty="0" smtClean="0">
                <a:solidFill>
                  <a:srgbClr val="0070C0"/>
                </a:solidFill>
                <a:latin typeface="+mn-lt"/>
              </a:rPr>
              <a:t>начальное </a:t>
            </a:r>
            <a:r>
              <a:rPr lang="ru-RU" sz="2800" b="1" dirty="0">
                <a:solidFill>
                  <a:srgbClr val="0070C0"/>
                </a:solidFill>
                <a:latin typeface="+mn-lt"/>
              </a:rPr>
              <a:t>звено системы непрерывного образования, значит, содержание их образования должно быть увязано с содержанием экологического образования следующих ступеней - школьников. Элементарные экологические знания, полученные детьми в младшем возрасте, помогут им в дальнейшем осваивать предметы экологической направленности.</a:t>
            </a:r>
            <a:endParaRPr lang="ru-RU" sz="3200" b="1" dirty="0">
              <a:solidFill>
                <a:srgbClr val="0070C0"/>
              </a:solidFill>
              <a:latin typeface="+mn-lt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Прямоугольник 1"/>
          <p:cNvSpPr>
            <a:spLocks noChangeArrowheads="1"/>
          </p:cNvSpPr>
          <p:nvPr/>
        </p:nvSpPr>
        <p:spPr bwMode="auto">
          <a:xfrm>
            <a:off x="696519" y="500063"/>
            <a:ext cx="8512969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</a:rPr>
              <a:t>• Цель экологического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</a:rPr>
              <a:t>образования</a:t>
            </a:r>
          </a:p>
          <a:p>
            <a:endParaRPr lang="ru-RU" sz="3200" b="1" dirty="0">
              <a:solidFill>
                <a:srgbClr val="0070C0"/>
              </a:solidFill>
              <a:latin typeface="Times New Roman" pitchFamily="18" charset="0"/>
            </a:endParaRPr>
          </a:p>
          <a:p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</a:rPr>
              <a:t> -  на сегодняшний день очень важно формирование человека нового типа с новым экологическим мышлением, способного осознавать последствия своих действий по отношению к окружающей среде и умеющего жить в относительной гармонии с природой.</a:t>
            </a:r>
          </a:p>
          <a:p>
            <a:endParaRPr lang="ru-RU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6958" y="571503"/>
            <a:ext cx="8977313" cy="483209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FF0000"/>
                </a:solidFill>
                <a:latin typeface="+mn-lt"/>
              </a:rPr>
              <a:t>• </a:t>
            </a:r>
            <a:r>
              <a:rPr lang="ru-RU" sz="2800" b="1" dirty="0">
                <a:solidFill>
                  <a:srgbClr val="FF0000"/>
                </a:solidFill>
                <a:latin typeface="+mn-lt"/>
              </a:rPr>
              <a:t>Задачи: </a:t>
            </a:r>
            <a:endParaRPr lang="ru-RU" sz="2800" dirty="0">
              <a:solidFill>
                <a:srgbClr val="FF0000"/>
              </a:solidFill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800" b="1" dirty="0">
                <a:solidFill>
                  <a:srgbClr val="0070C0"/>
                </a:solidFill>
                <a:latin typeface="+mn-lt"/>
              </a:rPr>
              <a:t>Развитие у воспитанников представлений и  элементарных понятий о взаимосвязях и  взаимоотношениях человека и природы;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800" b="1" dirty="0">
                <a:solidFill>
                  <a:srgbClr val="0070C0"/>
                </a:solidFill>
                <a:latin typeface="+mn-lt"/>
              </a:rPr>
              <a:t>Формирование эмоционально – ценностного отношения к  природе;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800" b="1" dirty="0">
                <a:solidFill>
                  <a:srgbClr val="0070C0"/>
                </a:solidFill>
                <a:latin typeface="+mn-lt"/>
              </a:rPr>
              <a:t>Осознание своего собственного «Я» </a:t>
            </a:r>
            <a:r>
              <a:rPr lang="ru-RU" sz="2800" b="1" dirty="0" smtClean="0">
                <a:solidFill>
                  <a:srgbClr val="0070C0"/>
                </a:solidFill>
                <a:latin typeface="+mn-lt"/>
              </a:rPr>
              <a:t>как </a:t>
            </a:r>
            <a:r>
              <a:rPr lang="ru-RU" sz="2800" b="1" dirty="0">
                <a:solidFill>
                  <a:srgbClr val="0070C0"/>
                </a:solidFill>
                <a:latin typeface="+mn-lt"/>
              </a:rPr>
              <a:t>части природы;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800" b="1" dirty="0">
                <a:solidFill>
                  <a:srgbClr val="0070C0"/>
                </a:solidFill>
                <a:latin typeface="+mn-lt"/>
              </a:rPr>
              <a:t>Обобщение опыта практической деятельности по отражению полученных знаний и впечатлений от взаимодействия с природой, окружающим миром.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Прямоугольник 3"/>
          <p:cNvSpPr>
            <a:spLocks noChangeArrowheads="1"/>
          </p:cNvSpPr>
          <p:nvPr/>
        </p:nvSpPr>
        <p:spPr bwMode="auto">
          <a:xfrm>
            <a:off x="584517" y="764709"/>
            <a:ext cx="8899921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  <a:latin typeface="Times New Roman" pitchFamily="18" charset="0"/>
              </a:rPr>
              <a:t>• 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</a:rPr>
              <a:t>Знания</a:t>
            </a:r>
            <a:r>
              <a:rPr lang="ru-RU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</a:rPr>
              <a:t>- </a:t>
            </a:r>
            <a:r>
              <a:rPr lang="ru-RU" sz="2800" b="1" dirty="0">
                <a:solidFill>
                  <a:srgbClr val="0070C0"/>
                </a:solidFill>
                <a:latin typeface="Times New Roman" pitchFamily="18" charset="0"/>
              </a:rPr>
              <a:t>не самоцель, они лишь помогают сформировать у детей определенное отношение к природе, экологически грамотное и безопасное поведение, активную жизненную позицию; </a:t>
            </a:r>
            <a:endParaRPr lang="ru-RU" sz="3200" b="1" dirty="0">
              <a:solidFill>
                <a:srgbClr val="0070C0"/>
              </a:solidFill>
              <a:latin typeface="Times New Roman" pitchFamily="18" charset="0"/>
            </a:endParaRPr>
          </a:p>
          <a:p>
            <a:r>
              <a:rPr lang="ru-RU" sz="3200" dirty="0">
                <a:solidFill>
                  <a:srgbClr val="FF0000"/>
                </a:solidFill>
                <a:latin typeface="Times New Roman" pitchFamily="18" charset="0"/>
              </a:rPr>
              <a:t>• 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</a:rPr>
              <a:t>У детей дошкольного возраста </a:t>
            </a:r>
            <a:r>
              <a:rPr lang="ru-RU" sz="2800" b="1" dirty="0">
                <a:solidFill>
                  <a:srgbClr val="0070C0"/>
                </a:solidFill>
                <a:latin typeface="Times New Roman" pitchFamily="18" charset="0"/>
              </a:rPr>
              <a:t>очень развит познавательный интерес, в частности к природе. Именно в этом возрасте они воспринимают мир в целом, что способствует формированию экологического мировоззрения. Очень важно поддерживать этот познавательный интерес.</a:t>
            </a:r>
            <a:endParaRPr lang="ru-RU" sz="3200" b="1" dirty="0">
              <a:solidFill>
                <a:srgbClr val="0070C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D26900"/>
      </a:hlink>
      <a:folHlink>
        <a:srgbClr val="FBD5B5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4706</TotalTime>
  <Words>708</Words>
  <Application>Microsoft Office PowerPoint</Application>
  <PresentationFormat>Лист A4 (210x297 мм)</PresentationFormat>
  <Paragraphs>51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«Человек стал человеком, когда услышал шепот листьев и песню кузнечика, журчание весеннего ручья и звон серебряных колокольчиков в бездонном летнем небе, шорох снежинок и завывание вьюги за окном, ласковый плеск волны и торжественную тишину ночи, – услышал, и, затаив дыхание, слушает сотни и тысячи лет чудесную музыку жизни». В. А. Сухомлинский.</vt:lpstr>
      <vt:lpstr>Актуальность  поднимаемой нами темы заключается в том, что экологическое воспитание и  образование дошкольников –чрезвычайно актуальная проблема настоящего времени: только экологическое мировоззрение, экологическая культура ныне живущих людей могут вывести планету и  человечество из того катастрофического состояния, в котором они прибывают сейчас.</vt:lpstr>
      <vt:lpstr>Проблемы  сегодняшнего  времени:  - Сложная экологическая обстановка в        мире;  - ее тяжелые последствия;  - экология родного края;   - засоренность среды обитания;   - чаще загрязняются и становятся     безжизненными водоёмы;  - теряют плодородие почвы;  - обедняются флора и фауна</vt:lpstr>
      <vt:lpstr>Слайд 5</vt:lpstr>
      <vt:lpstr>Слайд 6</vt:lpstr>
      <vt:lpstr>Слайд 7</vt:lpstr>
      <vt:lpstr>Слайд 8</vt:lpstr>
      <vt:lpstr>Слайд 9</vt:lpstr>
      <vt:lpstr>• Ребенок должен осознать себя как часть природы, экологическое воспитание способствует формированию у детей не только определенного отношения к природе (в частности, отказ от чисто потребительского подхода), но и навыков рационального природоиспользования.</vt:lpstr>
      <vt:lpstr>Экологическое  просвещение  родителей </vt:lpstr>
      <vt:lpstr>Слайд 12</vt:lpstr>
      <vt:lpstr>Слайд 13</vt:lpstr>
      <vt:lpstr>Слайд 14</vt:lpstr>
      <vt:lpstr>Результатом экологического воспитания дошкольников является экологическая культура личности.  Замечательный педагог В. А. Сухомлинский писал:  «Человек был и всегда остается сыном природы, и то, что роднит его с природой, должно использоваться для его приобщения к природе, к богатствам духовной культуры. Мир, окружающий ребенка, это, прежде всего, мир природы с безграничным богатством явлений, с неисчерпаемой красотой. Здесь, в природе, вечный источник детского разума».  Спасибо за внимание!</vt:lpstr>
      <vt:lpstr>Всё хорошее в людях – из детства! Как истоки добра пробудить? Прикоснуться к природе всем сердцем: Удивиться, узнать, полюбить! Мы хотим, чтоб земля расцветала, И росли, как цветы, малыши, Чтоб для них экология стала Не наукой, а частью души!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Пользователь Windows</cp:lastModifiedBy>
  <cp:revision>96</cp:revision>
  <dcterms:created xsi:type="dcterms:W3CDTF">2013-08-23T08:38:35Z</dcterms:created>
  <dcterms:modified xsi:type="dcterms:W3CDTF">2017-04-16T18:28:46Z</dcterms:modified>
</cp:coreProperties>
</file>