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6" r:id="rId11"/>
    <p:sldId id="265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942398C-85DE-45DE-89EB-60DE26421058}">
          <p14:sldIdLst>
            <p14:sldId id="256"/>
          </p14:sldIdLst>
        </p14:section>
        <p14:section name="Раздел без заголовка" id="{C8BD3E7B-000F-4151-ADC8-725325616643}">
          <p14:sldIdLst>
            <p14:sldId id="257"/>
            <p14:sldId id="258"/>
            <p14:sldId id="261"/>
            <p14:sldId id="259"/>
            <p14:sldId id="260"/>
            <p14:sldId id="262"/>
            <p14:sldId id="263"/>
            <p14:sldId id="264"/>
            <p14:sldId id="266"/>
            <p14:sldId id="265"/>
            <p14:sldId id="267"/>
            <p14:sldId id="26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 autoAdjust="0"/>
    <p:restoredTop sz="94676" autoAdjust="0"/>
  </p:normalViewPr>
  <p:slideViewPr>
    <p:cSldViewPr>
      <p:cViewPr varScale="1">
        <p:scale>
          <a:sx n="83" d="100"/>
          <a:sy n="83" d="100"/>
        </p:scale>
        <p:origin x="-149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8AE8AA-0133-4B2C-83DD-C3148AD8D3E5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9876CBB-2F1E-4247-A57C-53AB433FC02E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dirty="0" smtClean="0"/>
            <a:t>специальные образовательные условия необходимые для детей с ОВЗ подразделяются на: </a:t>
          </a:r>
        </a:p>
        <a:p>
          <a:pPr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dirty="0"/>
        </a:p>
      </dgm:t>
    </dgm:pt>
    <dgm:pt modelId="{B198E05D-F9D9-46E5-BCA1-23DC1A056FF0}" type="parTrans" cxnId="{6DF12CB2-B582-4660-9B54-5F577C75B93A}">
      <dgm:prSet/>
      <dgm:spPr/>
      <dgm:t>
        <a:bodyPr/>
        <a:lstStyle/>
        <a:p>
          <a:endParaRPr lang="ru-RU"/>
        </a:p>
      </dgm:t>
    </dgm:pt>
    <dgm:pt modelId="{8278A260-994F-40F7-887C-8852E434CA7F}" type="sibTrans" cxnId="{6DF12CB2-B582-4660-9B54-5F577C75B93A}">
      <dgm:prSet/>
      <dgm:spPr/>
      <dgm:t>
        <a:bodyPr/>
        <a:lstStyle/>
        <a:p>
          <a:endParaRPr lang="ru-RU"/>
        </a:p>
      </dgm:t>
    </dgm:pt>
    <dgm:pt modelId="{1998DE74-C2FB-4698-ACE4-66D48BBF133A}">
      <dgm:prSet phldrT="[Текст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dirty="0" smtClean="0">
              <a:solidFill>
                <a:srgbClr val="002060"/>
              </a:solidFill>
            </a:rPr>
            <a:t>Организационное обеспечение</a:t>
          </a:r>
        </a:p>
        <a:p>
          <a:pPr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dirty="0"/>
        </a:p>
      </dgm:t>
    </dgm:pt>
    <dgm:pt modelId="{547B1DB1-9B92-41AA-8539-8E0A764F93DF}" type="parTrans" cxnId="{E5C58380-8004-4163-B570-AD1BAD9EFE7D}">
      <dgm:prSet/>
      <dgm:spPr/>
      <dgm:t>
        <a:bodyPr/>
        <a:lstStyle/>
        <a:p>
          <a:endParaRPr lang="ru-RU"/>
        </a:p>
      </dgm:t>
    </dgm:pt>
    <dgm:pt modelId="{044073D4-654F-463C-9EFB-A9F5C6142096}" type="sibTrans" cxnId="{E5C58380-8004-4163-B570-AD1BAD9EFE7D}">
      <dgm:prSet/>
      <dgm:spPr/>
      <dgm:t>
        <a:bodyPr/>
        <a:lstStyle/>
        <a:p>
          <a:endParaRPr lang="ru-RU"/>
        </a:p>
      </dgm:t>
    </dgm:pt>
    <dgm:pt modelId="{DE7A1F67-4F25-44E2-9725-6C90920A2483}">
      <dgm:prSet phldrT="[Текст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dirty="0" smtClean="0">
              <a:solidFill>
                <a:srgbClr val="002060"/>
              </a:solidFill>
            </a:rPr>
            <a:t>Информационное обеспечение.</a:t>
          </a:r>
        </a:p>
        <a:p>
          <a:pPr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dirty="0"/>
        </a:p>
      </dgm:t>
    </dgm:pt>
    <dgm:pt modelId="{D72EDC57-F3EA-45EB-A67A-51F8510D3945}" type="parTrans" cxnId="{404F2ADB-962C-41AF-B78D-AFC3823D15B9}">
      <dgm:prSet/>
      <dgm:spPr/>
      <dgm:t>
        <a:bodyPr/>
        <a:lstStyle/>
        <a:p>
          <a:endParaRPr lang="ru-RU"/>
        </a:p>
      </dgm:t>
    </dgm:pt>
    <dgm:pt modelId="{8C284B9C-7540-496E-BC35-70CE9095FE0A}" type="sibTrans" cxnId="{404F2ADB-962C-41AF-B78D-AFC3823D15B9}">
      <dgm:prSet/>
      <dgm:spPr/>
      <dgm:t>
        <a:bodyPr/>
        <a:lstStyle/>
        <a:p>
          <a:endParaRPr lang="ru-RU"/>
        </a:p>
      </dgm:t>
    </dgm:pt>
    <dgm:pt modelId="{87F38BD9-7C11-45E9-ACE2-AEB8B8C5FE88}">
      <dgm:prSet phldrT="[Текст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dirty="0" smtClean="0">
              <a:solidFill>
                <a:srgbClr val="002060"/>
              </a:solidFill>
            </a:rPr>
            <a:t>Материально-техническое обеспечение </a:t>
          </a:r>
        </a:p>
        <a:p>
          <a:pPr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dirty="0"/>
        </a:p>
      </dgm:t>
    </dgm:pt>
    <dgm:pt modelId="{2BBCAAFC-A644-433A-AB57-01DF334FD042}" type="parTrans" cxnId="{8FCB88A9-A5B7-4B47-A88D-B90237EA4C2C}">
      <dgm:prSet/>
      <dgm:spPr/>
      <dgm:t>
        <a:bodyPr/>
        <a:lstStyle/>
        <a:p>
          <a:endParaRPr lang="ru-RU"/>
        </a:p>
      </dgm:t>
    </dgm:pt>
    <dgm:pt modelId="{6BE9930B-CF5B-4BC3-9846-BDC1AC742F39}" type="sibTrans" cxnId="{8FCB88A9-A5B7-4B47-A88D-B90237EA4C2C}">
      <dgm:prSet/>
      <dgm:spPr/>
      <dgm:t>
        <a:bodyPr/>
        <a:lstStyle/>
        <a:p>
          <a:endParaRPr lang="ru-RU"/>
        </a:p>
      </dgm:t>
    </dgm:pt>
    <dgm:pt modelId="{A180C899-ABC6-4FDF-AA37-EFDB51F57FB3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rgbClr val="002060"/>
              </a:solidFill>
            </a:rPr>
            <a:t>Организационно-педагогические условия</a:t>
          </a:r>
          <a:endParaRPr lang="ru-RU" sz="1400" b="1" dirty="0">
            <a:solidFill>
              <a:srgbClr val="002060"/>
            </a:solidFill>
          </a:endParaRPr>
        </a:p>
      </dgm:t>
    </dgm:pt>
    <dgm:pt modelId="{B4EDFB8A-8885-4E00-B67E-EE7C69BC4281}" type="parTrans" cxnId="{8ACD2DE3-A0B5-4084-80B1-FDB43A3CBB40}">
      <dgm:prSet/>
      <dgm:spPr/>
      <dgm:t>
        <a:bodyPr/>
        <a:lstStyle/>
        <a:p>
          <a:endParaRPr lang="ru-RU"/>
        </a:p>
      </dgm:t>
    </dgm:pt>
    <dgm:pt modelId="{DE4EA656-007C-475C-BA86-294057EFE9B2}" type="sibTrans" cxnId="{8ACD2DE3-A0B5-4084-80B1-FDB43A3CBB40}">
      <dgm:prSet/>
      <dgm:spPr/>
      <dgm:t>
        <a:bodyPr/>
        <a:lstStyle/>
        <a:p>
          <a:endParaRPr lang="ru-RU"/>
        </a:p>
      </dgm:t>
    </dgm:pt>
    <dgm:pt modelId="{43A55025-54DA-4ACC-A6D9-1EB613E21BDA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rgbClr val="002060"/>
              </a:solidFill>
            </a:rPr>
            <a:t>Программно-методическое обеспечение образовательного и воспитательного процесса</a:t>
          </a:r>
          <a:endParaRPr lang="ru-RU" sz="1400" b="1" dirty="0">
            <a:solidFill>
              <a:srgbClr val="002060"/>
            </a:solidFill>
          </a:endParaRPr>
        </a:p>
      </dgm:t>
    </dgm:pt>
    <dgm:pt modelId="{3AC8A982-3F60-4569-97E0-A6FDEA090308}" type="parTrans" cxnId="{57E2CC75-634B-4160-B13E-AC526349DA3B}">
      <dgm:prSet/>
      <dgm:spPr/>
      <dgm:t>
        <a:bodyPr/>
        <a:lstStyle/>
        <a:p>
          <a:endParaRPr lang="ru-RU"/>
        </a:p>
      </dgm:t>
    </dgm:pt>
    <dgm:pt modelId="{9219F2A6-2739-420C-A699-CB40E0912657}" type="sibTrans" cxnId="{57E2CC75-634B-4160-B13E-AC526349DA3B}">
      <dgm:prSet/>
      <dgm:spPr/>
      <dgm:t>
        <a:bodyPr/>
        <a:lstStyle/>
        <a:p>
          <a:endParaRPr lang="ru-RU"/>
        </a:p>
      </dgm:t>
    </dgm:pt>
    <dgm:pt modelId="{1CD52DB4-47DA-4E06-87DA-6262C588F4AF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rgbClr val="002060"/>
              </a:solidFill>
            </a:rPr>
            <a:t>Психолого-педагогическое сопровождение детей с ОВЗ в образовательном учреждении</a:t>
          </a:r>
          <a:endParaRPr lang="ru-RU" sz="1400" b="1" dirty="0">
            <a:solidFill>
              <a:srgbClr val="002060"/>
            </a:solidFill>
          </a:endParaRPr>
        </a:p>
      </dgm:t>
    </dgm:pt>
    <dgm:pt modelId="{4342BB7C-EEB7-4326-ADAB-30721984CCD3}" type="parTrans" cxnId="{72DE0233-5F54-4716-B3F3-01E3C2741777}">
      <dgm:prSet/>
      <dgm:spPr/>
      <dgm:t>
        <a:bodyPr/>
        <a:lstStyle/>
        <a:p>
          <a:endParaRPr lang="ru-RU"/>
        </a:p>
      </dgm:t>
    </dgm:pt>
    <dgm:pt modelId="{7BB4EF14-A12A-49E3-8F10-8C32812DFB34}" type="sibTrans" cxnId="{72DE0233-5F54-4716-B3F3-01E3C2741777}">
      <dgm:prSet/>
      <dgm:spPr/>
      <dgm:t>
        <a:bodyPr/>
        <a:lstStyle/>
        <a:p>
          <a:endParaRPr lang="ru-RU"/>
        </a:p>
      </dgm:t>
    </dgm:pt>
    <dgm:pt modelId="{0890E596-7FC4-4A56-90A5-20A9B6CF7E61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rgbClr val="002060"/>
              </a:solidFill>
            </a:rPr>
            <a:t>Кадровое обеспечение</a:t>
          </a:r>
          <a:endParaRPr lang="ru-RU" sz="1400" b="1" dirty="0">
            <a:solidFill>
              <a:srgbClr val="002060"/>
            </a:solidFill>
          </a:endParaRPr>
        </a:p>
      </dgm:t>
    </dgm:pt>
    <dgm:pt modelId="{12C6827A-FE97-4EED-9A0A-D6790917CA0F}" type="parTrans" cxnId="{722D5B84-43B5-455A-86FE-DF49A1BFB410}">
      <dgm:prSet/>
      <dgm:spPr/>
      <dgm:t>
        <a:bodyPr/>
        <a:lstStyle/>
        <a:p>
          <a:endParaRPr lang="ru-RU"/>
        </a:p>
      </dgm:t>
    </dgm:pt>
    <dgm:pt modelId="{F50D0440-54F1-44C7-9BB1-86E24FA56D61}" type="sibTrans" cxnId="{722D5B84-43B5-455A-86FE-DF49A1BFB410}">
      <dgm:prSet/>
      <dgm:spPr/>
      <dgm:t>
        <a:bodyPr/>
        <a:lstStyle/>
        <a:p>
          <a:endParaRPr lang="ru-RU"/>
        </a:p>
      </dgm:t>
    </dgm:pt>
    <dgm:pt modelId="{59D9FAE9-7D0F-43CE-9B50-732B63128B15}" type="pres">
      <dgm:prSet presAssocID="{618AE8AA-0133-4B2C-83DD-C3148AD8D3E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45FA7C7-4A1A-4A5E-84B3-60109175406F}" type="pres">
      <dgm:prSet presAssocID="{99876CBB-2F1E-4247-A57C-53AB433FC02E}" presName="node" presStyleLbl="node1" presStyleIdx="0" presStyleCnt="8" custScaleX="153381" custLinFactNeighborX="1080" custLinFactNeighborY="42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EEF85D-2F65-44D2-84B6-9AC0B396F9E1}" type="pres">
      <dgm:prSet presAssocID="{8278A260-994F-40F7-887C-8852E434CA7F}" presName="sibTrans" presStyleLbl="sibTrans1D1" presStyleIdx="0" presStyleCnt="7"/>
      <dgm:spPr/>
      <dgm:t>
        <a:bodyPr/>
        <a:lstStyle/>
        <a:p>
          <a:endParaRPr lang="ru-RU"/>
        </a:p>
      </dgm:t>
    </dgm:pt>
    <dgm:pt modelId="{E12D1522-0F04-4687-BC5B-70DABA9DE64B}" type="pres">
      <dgm:prSet presAssocID="{8278A260-994F-40F7-887C-8852E434CA7F}" presName="connectorText" presStyleLbl="sibTrans1D1" presStyleIdx="0" presStyleCnt="7"/>
      <dgm:spPr/>
      <dgm:t>
        <a:bodyPr/>
        <a:lstStyle/>
        <a:p>
          <a:endParaRPr lang="ru-RU"/>
        </a:p>
      </dgm:t>
    </dgm:pt>
    <dgm:pt modelId="{87201E05-74F1-407C-BA28-6BEEC3D05B38}" type="pres">
      <dgm:prSet presAssocID="{1998DE74-C2FB-4698-ACE4-66D48BBF133A}" presName="node" presStyleLbl="node1" presStyleIdx="1" presStyleCnt="8" custLinFactNeighborX="-2771" custLinFactNeighborY="84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5DD8B3-ACB1-4BD9-AFA4-B96B285EB152}" type="pres">
      <dgm:prSet presAssocID="{044073D4-654F-463C-9EFB-A9F5C6142096}" presName="sibTrans" presStyleLbl="sibTrans1D1" presStyleIdx="1" presStyleCnt="7"/>
      <dgm:spPr/>
      <dgm:t>
        <a:bodyPr/>
        <a:lstStyle/>
        <a:p>
          <a:endParaRPr lang="ru-RU"/>
        </a:p>
      </dgm:t>
    </dgm:pt>
    <dgm:pt modelId="{9E588E48-6328-4A41-9E7F-9687682D420C}" type="pres">
      <dgm:prSet presAssocID="{044073D4-654F-463C-9EFB-A9F5C6142096}" presName="connectorText" presStyleLbl="sibTrans1D1" presStyleIdx="1" presStyleCnt="7"/>
      <dgm:spPr/>
      <dgm:t>
        <a:bodyPr/>
        <a:lstStyle/>
        <a:p>
          <a:endParaRPr lang="ru-RU"/>
        </a:p>
      </dgm:t>
    </dgm:pt>
    <dgm:pt modelId="{8E5838A1-F693-43D9-80D0-B91566CF0D35}" type="pres">
      <dgm:prSet presAssocID="{DE7A1F67-4F25-44E2-9725-6C90920A2483}" presName="node" presStyleLbl="node1" presStyleIdx="2" presStyleCnt="8" custLinFactNeighborX="-2771" custLinFactNeighborY="84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CF5D77-8189-4C4B-BC4F-DDF9DEBF72C6}" type="pres">
      <dgm:prSet presAssocID="{8C284B9C-7540-496E-BC35-70CE9095FE0A}" presName="sibTrans" presStyleLbl="sibTrans1D1" presStyleIdx="2" presStyleCnt="7"/>
      <dgm:spPr/>
      <dgm:t>
        <a:bodyPr/>
        <a:lstStyle/>
        <a:p>
          <a:endParaRPr lang="ru-RU"/>
        </a:p>
      </dgm:t>
    </dgm:pt>
    <dgm:pt modelId="{DB6D7475-A026-45AB-A49D-CE8B348C3233}" type="pres">
      <dgm:prSet presAssocID="{8C284B9C-7540-496E-BC35-70CE9095FE0A}" presName="connectorText" presStyleLbl="sibTrans1D1" presStyleIdx="2" presStyleCnt="7"/>
      <dgm:spPr/>
      <dgm:t>
        <a:bodyPr/>
        <a:lstStyle/>
        <a:p>
          <a:endParaRPr lang="ru-RU"/>
        </a:p>
      </dgm:t>
    </dgm:pt>
    <dgm:pt modelId="{D7226141-622D-4106-B22D-63BE67C12624}" type="pres">
      <dgm:prSet presAssocID="{87F38BD9-7C11-45E9-ACE2-AEB8B8C5FE88}" presName="node" presStyleLbl="node1" presStyleIdx="3" presStyleCnt="8" custLinFactNeighborX="-2771" custLinFactNeighborY="39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2C0C55-D9B2-404C-A8E6-6A9AA60F9927}" type="pres">
      <dgm:prSet presAssocID="{6BE9930B-CF5B-4BC3-9846-BDC1AC742F39}" presName="sibTrans" presStyleLbl="sibTrans1D1" presStyleIdx="3" presStyleCnt="7"/>
      <dgm:spPr/>
      <dgm:t>
        <a:bodyPr/>
        <a:lstStyle/>
        <a:p>
          <a:endParaRPr lang="ru-RU"/>
        </a:p>
      </dgm:t>
    </dgm:pt>
    <dgm:pt modelId="{42F3B20B-D22D-40C6-A4E4-F0BF24F8F0BF}" type="pres">
      <dgm:prSet presAssocID="{6BE9930B-CF5B-4BC3-9846-BDC1AC742F39}" presName="connectorText" presStyleLbl="sibTrans1D1" presStyleIdx="3" presStyleCnt="7"/>
      <dgm:spPr/>
      <dgm:t>
        <a:bodyPr/>
        <a:lstStyle/>
        <a:p>
          <a:endParaRPr lang="ru-RU"/>
        </a:p>
      </dgm:t>
    </dgm:pt>
    <dgm:pt modelId="{2EF48B41-B845-43D8-9A66-08D7EAC7B5DA}" type="pres">
      <dgm:prSet presAssocID="{A180C899-ABC6-4FDF-AA37-EFDB51F57FB3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042727-E827-408F-9B22-39EB9A952D7E}" type="pres">
      <dgm:prSet presAssocID="{DE4EA656-007C-475C-BA86-294057EFE9B2}" presName="sibTrans" presStyleLbl="sibTrans1D1" presStyleIdx="4" presStyleCnt="7"/>
      <dgm:spPr/>
      <dgm:t>
        <a:bodyPr/>
        <a:lstStyle/>
        <a:p>
          <a:endParaRPr lang="ru-RU"/>
        </a:p>
      </dgm:t>
    </dgm:pt>
    <dgm:pt modelId="{8643B7A4-11F8-42ED-AB6E-1F9C098BD8DF}" type="pres">
      <dgm:prSet presAssocID="{DE4EA656-007C-475C-BA86-294057EFE9B2}" presName="connectorText" presStyleLbl="sibTrans1D1" presStyleIdx="4" presStyleCnt="7"/>
      <dgm:spPr/>
      <dgm:t>
        <a:bodyPr/>
        <a:lstStyle/>
        <a:p>
          <a:endParaRPr lang="ru-RU"/>
        </a:p>
      </dgm:t>
    </dgm:pt>
    <dgm:pt modelId="{48AD41A5-3997-444F-9060-12DDEA71110B}" type="pres">
      <dgm:prSet presAssocID="{0890E596-7FC4-4A56-90A5-20A9B6CF7E61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B1301A-CAD8-45C4-BBC2-3FBB44B576CB}" type="pres">
      <dgm:prSet presAssocID="{F50D0440-54F1-44C7-9BB1-86E24FA56D61}" presName="sibTrans" presStyleLbl="sibTrans1D1" presStyleIdx="5" presStyleCnt="7"/>
      <dgm:spPr/>
      <dgm:t>
        <a:bodyPr/>
        <a:lstStyle/>
        <a:p>
          <a:endParaRPr lang="ru-RU"/>
        </a:p>
      </dgm:t>
    </dgm:pt>
    <dgm:pt modelId="{2979522F-B829-4ACA-A799-FF441A71526F}" type="pres">
      <dgm:prSet presAssocID="{F50D0440-54F1-44C7-9BB1-86E24FA56D61}" presName="connectorText" presStyleLbl="sibTrans1D1" presStyleIdx="5" presStyleCnt="7"/>
      <dgm:spPr/>
      <dgm:t>
        <a:bodyPr/>
        <a:lstStyle/>
        <a:p>
          <a:endParaRPr lang="ru-RU"/>
        </a:p>
      </dgm:t>
    </dgm:pt>
    <dgm:pt modelId="{8DC3BED0-5ED6-46E4-ABA6-91190ECDF393}" type="pres">
      <dgm:prSet presAssocID="{43A55025-54DA-4ACC-A6D9-1EB613E21BDA}" presName="node" presStyleLbl="node1" presStyleIdx="6" presStyleCnt="8" custScaleX="1401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7718BD-DCBE-475C-8E87-27F7E722CE64}" type="pres">
      <dgm:prSet presAssocID="{9219F2A6-2739-420C-A699-CB40E0912657}" presName="sibTrans" presStyleLbl="sibTrans1D1" presStyleIdx="6" presStyleCnt="7"/>
      <dgm:spPr/>
      <dgm:t>
        <a:bodyPr/>
        <a:lstStyle/>
        <a:p>
          <a:endParaRPr lang="ru-RU"/>
        </a:p>
      </dgm:t>
    </dgm:pt>
    <dgm:pt modelId="{4F2E5C0B-8103-4DF1-A2ED-48A205986794}" type="pres">
      <dgm:prSet presAssocID="{9219F2A6-2739-420C-A699-CB40E0912657}" presName="connectorText" presStyleLbl="sibTrans1D1" presStyleIdx="6" presStyleCnt="7"/>
      <dgm:spPr/>
      <dgm:t>
        <a:bodyPr/>
        <a:lstStyle/>
        <a:p>
          <a:endParaRPr lang="ru-RU"/>
        </a:p>
      </dgm:t>
    </dgm:pt>
    <dgm:pt modelId="{9DC6E4AC-1FE3-439B-98D8-8421F7DEBB5A}" type="pres">
      <dgm:prSet presAssocID="{1CD52DB4-47DA-4E06-87DA-6262C588F4AF}" presName="node" presStyleLbl="node1" presStyleIdx="7" presStyleCnt="8" custScaleX="1376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ACD2DE3-A0B5-4084-80B1-FDB43A3CBB40}" srcId="{618AE8AA-0133-4B2C-83DD-C3148AD8D3E5}" destId="{A180C899-ABC6-4FDF-AA37-EFDB51F57FB3}" srcOrd="4" destOrd="0" parTransId="{B4EDFB8A-8885-4E00-B67E-EE7C69BC4281}" sibTransId="{DE4EA656-007C-475C-BA86-294057EFE9B2}"/>
    <dgm:cxn modelId="{38EEBF26-9B66-4F21-8373-497BA1C08249}" type="presOf" srcId="{43A55025-54DA-4ACC-A6D9-1EB613E21BDA}" destId="{8DC3BED0-5ED6-46E4-ABA6-91190ECDF393}" srcOrd="0" destOrd="0" presId="urn:microsoft.com/office/officeart/2005/8/layout/bProcess3"/>
    <dgm:cxn modelId="{86D01A57-A378-4D0F-8573-782B48EFD167}" type="presOf" srcId="{99876CBB-2F1E-4247-A57C-53AB433FC02E}" destId="{D45FA7C7-4A1A-4A5E-84B3-60109175406F}" srcOrd="0" destOrd="0" presId="urn:microsoft.com/office/officeart/2005/8/layout/bProcess3"/>
    <dgm:cxn modelId="{15CB47A8-EAFE-49F8-9268-699CB7EB5368}" type="presOf" srcId="{0890E596-7FC4-4A56-90A5-20A9B6CF7E61}" destId="{48AD41A5-3997-444F-9060-12DDEA71110B}" srcOrd="0" destOrd="0" presId="urn:microsoft.com/office/officeart/2005/8/layout/bProcess3"/>
    <dgm:cxn modelId="{8FCB88A9-A5B7-4B47-A88D-B90237EA4C2C}" srcId="{618AE8AA-0133-4B2C-83DD-C3148AD8D3E5}" destId="{87F38BD9-7C11-45E9-ACE2-AEB8B8C5FE88}" srcOrd="3" destOrd="0" parTransId="{2BBCAAFC-A644-433A-AB57-01DF334FD042}" sibTransId="{6BE9930B-CF5B-4BC3-9846-BDC1AC742F39}"/>
    <dgm:cxn modelId="{EF7A36F6-09CA-417D-9188-72C0BB7D429F}" type="presOf" srcId="{DE4EA656-007C-475C-BA86-294057EFE9B2}" destId="{8643B7A4-11F8-42ED-AB6E-1F9C098BD8DF}" srcOrd="1" destOrd="0" presId="urn:microsoft.com/office/officeart/2005/8/layout/bProcess3"/>
    <dgm:cxn modelId="{679C22C2-1364-4B64-8FAC-F4553DF562E0}" type="presOf" srcId="{8278A260-994F-40F7-887C-8852E434CA7F}" destId="{FDEEF85D-2F65-44D2-84B6-9AC0B396F9E1}" srcOrd="0" destOrd="0" presId="urn:microsoft.com/office/officeart/2005/8/layout/bProcess3"/>
    <dgm:cxn modelId="{B9AD7659-0BAA-4C81-B1C6-55DD8126E925}" type="presOf" srcId="{DE7A1F67-4F25-44E2-9725-6C90920A2483}" destId="{8E5838A1-F693-43D9-80D0-B91566CF0D35}" srcOrd="0" destOrd="0" presId="urn:microsoft.com/office/officeart/2005/8/layout/bProcess3"/>
    <dgm:cxn modelId="{8F38EBFE-78BD-4C34-9E25-04E6C593262E}" type="presOf" srcId="{1998DE74-C2FB-4698-ACE4-66D48BBF133A}" destId="{87201E05-74F1-407C-BA28-6BEEC3D05B38}" srcOrd="0" destOrd="0" presId="urn:microsoft.com/office/officeart/2005/8/layout/bProcess3"/>
    <dgm:cxn modelId="{6C07E74D-1177-45E4-A49A-5AF46EB86AE4}" type="presOf" srcId="{A180C899-ABC6-4FDF-AA37-EFDB51F57FB3}" destId="{2EF48B41-B845-43D8-9A66-08D7EAC7B5DA}" srcOrd="0" destOrd="0" presId="urn:microsoft.com/office/officeart/2005/8/layout/bProcess3"/>
    <dgm:cxn modelId="{72DE0233-5F54-4716-B3F3-01E3C2741777}" srcId="{618AE8AA-0133-4B2C-83DD-C3148AD8D3E5}" destId="{1CD52DB4-47DA-4E06-87DA-6262C588F4AF}" srcOrd="7" destOrd="0" parTransId="{4342BB7C-EEB7-4326-ADAB-30721984CCD3}" sibTransId="{7BB4EF14-A12A-49E3-8F10-8C32812DFB34}"/>
    <dgm:cxn modelId="{6DEAA62D-B394-44A6-BEE5-0DB1BD5015AF}" type="presOf" srcId="{9219F2A6-2739-420C-A699-CB40E0912657}" destId="{417718BD-DCBE-475C-8E87-27F7E722CE64}" srcOrd="0" destOrd="0" presId="urn:microsoft.com/office/officeart/2005/8/layout/bProcess3"/>
    <dgm:cxn modelId="{D306733F-1FF3-4770-AAEF-618F48061E0E}" type="presOf" srcId="{044073D4-654F-463C-9EFB-A9F5C6142096}" destId="{CD5DD8B3-ACB1-4BD9-AFA4-B96B285EB152}" srcOrd="0" destOrd="0" presId="urn:microsoft.com/office/officeart/2005/8/layout/bProcess3"/>
    <dgm:cxn modelId="{CAA768F9-3208-4D83-9F4F-DA5580C969A6}" type="presOf" srcId="{F50D0440-54F1-44C7-9BB1-86E24FA56D61}" destId="{A3B1301A-CAD8-45C4-BBC2-3FBB44B576CB}" srcOrd="0" destOrd="0" presId="urn:microsoft.com/office/officeart/2005/8/layout/bProcess3"/>
    <dgm:cxn modelId="{45ADD4AE-18F2-4317-9469-C9376CBF3BB1}" type="presOf" srcId="{618AE8AA-0133-4B2C-83DD-C3148AD8D3E5}" destId="{59D9FAE9-7D0F-43CE-9B50-732B63128B15}" srcOrd="0" destOrd="0" presId="urn:microsoft.com/office/officeart/2005/8/layout/bProcess3"/>
    <dgm:cxn modelId="{404F2ADB-962C-41AF-B78D-AFC3823D15B9}" srcId="{618AE8AA-0133-4B2C-83DD-C3148AD8D3E5}" destId="{DE7A1F67-4F25-44E2-9725-6C90920A2483}" srcOrd="2" destOrd="0" parTransId="{D72EDC57-F3EA-45EB-A67A-51F8510D3945}" sibTransId="{8C284B9C-7540-496E-BC35-70CE9095FE0A}"/>
    <dgm:cxn modelId="{731D71FE-8076-40E2-8C29-E5FBB8F35A93}" type="presOf" srcId="{87F38BD9-7C11-45E9-ACE2-AEB8B8C5FE88}" destId="{D7226141-622D-4106-B22D-63BE67C12624}" srcOrd="0" destOrd="0" presId="urn:microsoft.com/office/officeart/2005/8/layout/bProcess3"/>
    <dgm:cxn modelId="{57DF93CF-F546-4866-96A4-194EF29FB2F2}" type="presOf" srcId="{9219F2A6-2739-420C-A699-CB40E0912657}" destId="{4F2E5C0B-8103-4DF1-A2ED-48A205986794}" srcOrd="1" destOrd="0" presId="urn:microsoft.com/office/officeart/2005/8/layout/bProcess3"/>
    <dgm:cxn modelId="{91AA5A95-CF1F-40E0-899F-5A04E7E480D6}" type="presOf" srcId="{DE4EA656-007C-475C-BA86-294057EFE9B2}" destId="{FC042727-E827-408F-9B22-39EB9A952D7E}" srcOrd="0" destOrd="0" presId="urn:microsoft.com/office/officeart/2005/8/layout/bProcess3"/>
    <dgm:cxn modelId="{2EA0743F-472B-417E-AE64-AA355D5802BF}" type="presOf" srcId="{1CD52DB4-47DA-4E06-87DA-6262C588F4AF}" destId="{9DC6E4AC-1FE3-439B-98D8-8421F7DEBB5A}" srcOrd="0" destOrd="0" presId="urn:microsoft.com/office/officeart/2005/8/layout/bProcess3"/>
    <dgm:cxn modelId="{000E60D0-A60F-403F-8ACA-36F0C47E69F0}" type="presOf" srcId="{6BE9930B-CF5B-4BC3-9846-BDC1AC742F39}" destId="{42F3B20B-D22D-40C6-A4E4-F0BF24F8F0BF}" srcOrd="1" destOrd="0" presId="urn:microsoft.com/office/officeart/2005/8/layout/bProcess3"/>
    <dgm:cxn modelId="{887C09EE-84E2-4EB7-8E1F-5668E983037B}" type="presOf" srcId="{6BE9930B-CF5B-4BC3-9846-BDC1AC742F39}" destId="{3D2C0C55-D9B2-404C-A8E6-6A9AA60F9927}" srcOrd="0" destOrd="0" presId="urn:microsoft.com/office/officeart/2005/8/layout/bProcess3"/>
    <dgm:cxn modelId="{24BC8502-F992-4E58-B12B-550E1EFB54F6}" type="presOf" srcId="{044073D4-654F-463C-9EFB-A9F5C6142096}" destId="{9E588E48-6328-4A41-9E7F-9687682D420C}" srcOrd="1" destOrd="0" presId="urn:microsoft.com/office/officeart/2005/8/layout/bProcess3"/>
    <dgm:cxn modelId="{E5C58380-8004-4163-B570-AD1BAD9EFE7D}" srcId="{618AE8AA-0133-4B2C-83DD-C3148AD8D3E5}" destId="{1998DE74-C2FB-4698-ACE4-66D48BBF133A}" srcOrd="1" destOrd="0" parTransId="{547B1DB1-9B92-41AA-8539-8E0A764F93DF}" sibTransId="{044073D4-654F-463C-9EFB-A9F5C6142096}"/>
    <dgm:cxn modelId="{AB51A2EC-6F78-40FE-9DA4-AEA0999876A6}" type="presOf" srcId="{8278A260-994F-40F7-887C-8852E434CA7F}" destId="{E12D1522-0F04-4687-BC5B-70DABA9DE64B}" srcOrd="1" destOrd="0" presId="urn:microsoft.com/office/officeart/2005/8/layout/bProcess3"/>
    <dgm:cxn modelId="{6DF12CB2-B582-4660-9B54-5F577C75B93A}" srcId="{618AE8AA-0133-4B2C-83DD-C3148AD8D3E5}" destId="{99876CBB-2F1E-4247-A57C-53AB433FC02E}" srcOrd="0" destOrd="0" parTransId="{B198E05D-F9D9-46E5-BCA1-23DC1A056FF0}" sibTransId="{8278A260-994F-40F7-887C-8852E434CA7F}"/>
    <dgm:cxn modelId="{57E2CC75-634B-4160-B13E-AC526349DA3B}" srcId="{618AE8AA-0133-4B2C-83DD-C3148AD8D3E5}" destId="{43A55025-54DA-4ACC-A6D9-1EB613E21BDA}" srcOrd="6" destOrd="0" parTransId="{3AC8A982-3F60-4569-97E0-A6FDEA090308}" sibTransId="{9219F2A6-2739-420C-A699-CB40E0912657}"/>
    <dgm:cxn modelId="{8FF6D631-9325-41F3-AF38-F44604EC0768}" type="presOf" srcId="{8C284B9C-7540-496E-BC35-70CE9095FE0A}" destId="{DB6D7475-A026-45AB-A49D-CE8B348C3233}" srcOrd="1" destOrd="0" presId="urn:microsoft.com/office/officeart/2005/8/layout/bProcess3"/>
    <dgm:cxn modelId="{7FB37D1D-3B1A-4DD0-BD88-9388C3BEC4FE}" type="presOf" srcId="{8C284B9C-7540-496E-BC35-70CE9095FE0A}" destId="{F3CF5D77-8189-4C4B-BC4F-DDF9DEBF72C6}" srcOrd="0" destOrd="0" presId="urn:microsoft.com/office/officeart/2005/8/layout/bProcess3"/>
    <dgm:cxn modelId="{FE5CC37F-F6E5-41A5-8450-19A4A46300E0}" type="presOf" srcId="{F50D0440-54F1-44C7-9BB1-86E24FA56D61}" destId="{2979522F-B829-4ACA-A799-FF441A71526F}" srcOrd="1" destOrd="0" presId="urn:microsoft.com/office/officeart/2005/8/layout/bProcess3"/>
    <dgm:cxn modelId="{722D5B84-43B5-455A-86FE-DF49A1BFB410}" srcId="{618AE8AA-0133-4B2C-83DD-C3148AD8D3E5}" destId="{0890E596-7FC4-4A56-90A5-20A9B6CF7E61}" srcOrd="5" destOrd="0" parTransId="{12C6827A-FE97-4EED-9A0A-D6790917CA0F}" sibTransId="{F50D0440-54F1-44C7-9BB1-86E24FA56D61}"/>
    <dgm:cxn modelId="{9D898CD1-F112-4040-96ED-1B26B7A489E9}" type="presParOf" srcId="{59D9FAE9-7D0F-43CE-9B50-732B63128B15}" destId="{D45FA7C7-4A1A-4A5E-84B3-60109175406F}" srcOrd="0" destOrd="0" presId="urn:microsoft.com/office/officeart/2005/8/layout/bProcess3"/>
    <dgm:cxn modelId="{C3FD29B1-314E-4E3D-A886-FB999B0D4CA8}" type="presParOf" srcId="{59D9FAE9-7D0F-43CE-9B50-732B63128B15}" destId="{FDEEF85D-2F65-44D2-84B6-9AC0B396F9E1}" srcOrd="1" destOrd="0" presId="urn:microsoft.com/office/officeart/2005/8/layout/bProcess3"/>
    <dgm:cxn modelId="{AE4F2286-8020-4CC8-A30D-F808901CE656}" type="presParOf" srcId="{FDEEF85D-2F65-44D2-84B6-9AC0B396F9E1}" destId="{E12D1522-0F04-4687-BC5B-70DABA9DE64B}" srcOrd="0" destOrd="0" presId="urn:microsoft.com/office/officeart/2005/8/layout/bProcess3"/>
    <dgm:cxn modelId="{D1C53868-AB97-483C-ACAC-8E943C4A55B8}" type="presParOf" srcId="{59D9FAE9-7D0F-43CE-9B50-732B63128B15}" destId="{87201E05-74F1-407C-BA28-6BEEC3D05B38}" srcOrd="2" destOrd="0" presId="urn:microsoft.com/office/officeart/2005/8/layout/bProcess3"/>
    <dgm:cxn modelId="{AD5C495B-26E8-45F9-963B-BF649FD640B2}" type="presParOf" srcId="{59D9FAE9-7D0F-43CE-9B50-732B63128B15}" destId="{CD5DD8B3-ACB1-4BD9-AFA4-B96B285EB152}" srcOrd="3" destOrd="0" presId="urn:microsoft.com/office/officeart/2005/8/layout/bProcess3"/>
    <dgm:cxn modelId="{3EE88463-60B6-4451-8FAE-24E2C43F7F03}" type="presParOf" srcId="{CD5DD8B3-ACB1-4BD9-AFA4-B96B285EB152}" destId="{9E588E48-6328-4A41-9E7F-9687682D420C}" srcOrd="0" destOrd="0" presId="urn:microsoft.com/office/officeart/2005/8/layout/bProcess3"/>
    <dgm:cxn modelId="{A78D336B-E507-4074-B455-7ED4B1CD265D}" type="presParOf" srcId="{59D9FAE9-7D0F-43CE-9B50-732B63128B15}" destId="{8E5838A1-F693-43D9-80D0-B91566CF0D35}" srcOrd="4" destOrd="0" presId="urn:microsoft.com/office/officeart/2005/8/layout/bProcess3"/>
    <dgm:cxn modelId="{0051E803-E52C-4FAA-B397-2EC3134963A5}" type="presParOf" srcId="{59D9FAE9-7D0F-43CE-9B50-732B63128B15}" destId="{F3CF5D77-8189-4C4B-BC4F-DDF9DEBF72C6}" srcOrd="5" destOrd="0" presId="urn:microsoft.com/office/officeart/2005/8/layout/bProcess3"/>
    <dgm:cxn modelId="{3E619A3D-4FB4-4C1B-BC0B-3616C48C2F65}" type="presParOf" srcId="{F3CF5D77-8189-4C4B-BC4F-DDF9DEBF72C6}" destId="{DB6D7475-A026-45AB-A49D-CE8B348C3233}" srcOrd="0" destOrd="0" presId="urn:microsoft.com/office/officeart/2005/8/layout/bProcess3"/>
    <dgm:cxn modelId="{319E609A-7571-4C05-B9CC-8F160EB60E5B}" type="presParOf" srcId="{59D9FAE9-7D0F-43CE-9B50-732B63128B15}" destId="{D7226141-622D-4106-B22D-63BE67C12624}" srcOrd="6" destOrd="0" presId="urn:microsoft.com/office/officeart/2005/8/layout/bProcess3"/>
    <dgm:cxn modelId="{2C971E06-ACE9-41F2-935B-FA6A99E00B1B}" type="presParOf" srcId="{59D9FAE9-7D0F-43CE-9B50-732B63128B15}" destId="{3D2C0C55-D9B2-404C-A8E6-6A9AA60F9927}" srcOrd="7" destOrd="0" presId="urn:microsoft.com/office/officeart/2005/8/layout/bProcess3"/>
    <dgm:cxn modelId="{89821007-A66C-430D-94D5-85522F477BE5}" type="presParOf" srcId="{3D2C0C55-D9B2-404C-A8E6-6A9AA60F9927}" destId="{42F3B20B-D22D-40C6-A4E4-F0BF24F8F0BF}" srcOrd="0" destOrd="0" presId="urn:microsoft.com/office/officeart/2005/8/layout/bProcess3"/>
    <dgm:cxn modelId="{C8AE34CF-A609-4EDC-AE34-4CD78A1EAAE1}" type="presParOf" srcId="{59D9FAE9-7D0F-43CE-9B50-732B63128B15}" destId="{2EF48B41-B845-43D8-9A66-08D7EAC7B5DA}" srcOrd="8" destOrd="0" presId="urn:microsoft.com/office/officeart/2005/8/layout/bProcess3"/>
    <dgm:cxn modelId="{A5C719AB-976C-4A3E-918B-29EBD4D05C89}" type="presParOf" srcId="{59D9FAE9-7D0F-43CE-9B50-732B63128B15}" destId="{FC042727-E827-408F-9B22-39EB9A952D7E}" srcOrd="9" destOrd="0" presId="urn:microsoft.com/office/officeart/2005/8/layout/bProcess3"/>
    <dgm:cxn modelId="{064E472E-8F74-457C-B039-FAAFBA073FB2}" type="presParOf" srcId="{FC042727-E827-408F-9B22-39EB9A952D7E}" destId="{8643B7A4-11F8-42ED-AB6E-1F9C098BD8DF}" srcOrd="0" destOrd="0" presId="urn:microsoft.com/office/officeart/2005/8/layout/bProcess3"/>
    <dgm:cxn modelId="{940CB535-40EF-4A38-AA45-FF515D346091}" type="presParOf" srcId="{59D9FAE9-7D0F-43CE-9B50-732B63128B15}" destId="{48AD41A5-3997-444F-9060-12DDEA71110B}" srcOrd="10" destOrd="0" presId="urn:microsoft.com/office/officeart/2005/8/layout/bProcess3"/>
    <dgm:cxn modelId="{5920A977-C954-4312-8F53-7A0CF2629FB9}" type="presParOf" srcId="{59D9FAE9-7D0F-43CE-9B50-732B63128B15}" destId="{A3B1301A-CAD8-45C4-BBC2-3FBB44B576CB}" srcOrd="11" destOrd="0" presId="urn:microsoft.com/office/officeart/2005/8/layout/bProcess3"/>
    <dgm:cxn modelId="{0B04C013-13DE-411B-90E5-9059B7023F0E}" type="presParOf" srcId="{A3B1301A-CAD8-45C4-BBC2-3FBB44B576CB}" destId="{2979522F-B829-4ACA-A799-FF441A71526F}" srcOrd="0" destOrd="0" presId="urn:microsoft.com/office/officeart/2005/8/layout/bProcess3"/>
    <dgm:cxn modelId="{D003138E-F58F-4925-AE75-CA6217D1C500}" type="presParOf" srcId="{59D9FAE9-7D0F-43CE-9B50-732B63128B15}" destId="{8DC3BED0-5ED6-46E4-ABA6-91190ECDF393}" srcOrd="12" destOrd="0" presId="urn:microsoft.com/office/officeart/2005/8/layout/bProcess3"/>
    <dgm:cxn modelId="{72E86202-58BF-4F98-91EA-16AED73BAAF5}" type="presParOf" srcId="{59D9FAE9-7D0F-43CE-9B50-732B63128B15}" destId="{417718BD-DCBE-475C-8E87-27F7E722CE64}" srcOrd="13" destOrd="0" presId="urn:microsoft.com/office/officeart/2005/8/layout/bProcess3"/>
    <dgm:cxn modelId="{B4B0DA8F-F72D-4258-9065-402A46BF982B}" type="presParOf" srcId="{417718BD-DCBE-475C-8E87-27F7E722CE64}" destId="{4F2E5C0B-8103-4DF1-A2ED-48A205986794}" srcOrd="0" destOrd="0" presId="urn:microsoft.com/office/officeart/2005/8/layout/bProcess3"/>
    <dgm:cxn modelId="{2BB74207-AC24-4668-98A1-79A6FE444046}" type="presParOf" srcId="{59D9FAE9-7D0F-43CE-9B50-732B63128B15}" destId="{9DC6E4AC-1FE3-439B-98D8-8421F7DEBB5A}" srcOrd="14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545FD5-4EDD-479F-A2A1-AB7C835FF4B0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7DDA6EE-3FCD-461B-819B-C74FAE55CBBC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консультации </a:t>
          </a:r>
          <a:endParaRPr lang="ru-RU" dirty="0">
            <a:solidFill>
              <a:schemeClr val="bg1"/>
            </a:solidFill>
          </a:endParaRPr>
        </a:p>
      </dgm:t>
    </dgm:pt>
    <dgm:pt modelId="{4C5202C5-6096-4225-A085-E13482AA5C83}" type="parTrans" cxnId="{2013990F-7C51-4FA4-8F99-60FF568EBFB8}">
      <dgm:prSet/>
      <dgm:spPr/>
      <dgm:t>
        <a:bodyPr/>
        <a:lstStyle/>
        <a:p>
          <a:endParaRPr lang="ru-RU"/>
        </a:p>
      </dgm:t>
    </dgm:pt>
    <dgm:pt modelId="{B613A21D-995C-4A90-A329-619D2DB3F36B}" type="sibTrans" cxnId="{2013990F-7C51-4FA4-8F99-60FF568EBFB8}">
      <dgm:prSet/>
      <dgm:spPr/>
      <dgm:t>
        <a:bodyPr/>
        <a:lstStyle/>
        <a:p>
          <a:endParaRPr lang="ru-RU"/>
        </a:p>
      </dgm:t>
    </dgm:pt>
    <dgm:pt modelId="{977F96A7-BB08-43B7-A848-D1E216F09B6E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мастер-классы, семинары </a:t>
          </a:r>
          <a:endParaRPr lang="ru-RU" dirty="0">
            <a:solidFill>
              <a:schemeClr val="bg1"/>
            </a:solidFill>
          </a:endParaRPr>
        </a:p>
      </dgm:t>
    </dgm:pt>
    <dgm:pt modelId="{7A41EEAB-CCE9-4617-983A-78F7AEECFA4F}" type="parTrans" cxnId="{60856648-96BC-4BE0-BD86-3381EFF9EFDC}">
      <dgm:prSet/>
      <dgm:spPr/>
      <dgm:t>
        <a:bodyPr/>
        <a:lstStyle/>
        <a:p>
          <a:endParaRPr lang="ru-RU"/>
        </a:p>
      </dgm:t>
    </dgm:pt>
    <dgm:pt modelId="{081A8761-6ADD-4D6B-8F4F-A8086EF49D96}" type="sibTrans" cxnId="{60856648-96BC-4BE0-BD86-3381EFF9EFDC}">
      <dgm:prSet/>
      <dgm:spPr/>
      <dgm:t>
        <a:bodyPr/>
        <a:lstStyle/>
        <a:p>
          <a:endParaRPr lang="ru-RU"/>
        </a:p>
      </dgm:t>
    </dgm:pt>
    <dgm:pt modelId="{22FD5F18-6D0B-436D-BE7C-91450C5745F8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тренинги</a:t>
          </a:r>
          <a:endParaRPr lang="ru-RU" dirty="0">
            <a:solidFill>
              <a:schemeClr val="bg1"/>
            </a:solidFill>
          </a:endParaRPr>
        </a:p>
      </dgm:t>
    </dgm:pt>
    <dgm:pt modelId="{BC6F5489-34DD-48F7-8B20-66E6C8D620EC}" type="parTrans" cxnId="{34E6525E-9B45-4FA4-86C6-8EBD4F9E764E}">
      <dgm:prSet/>
      <dgm:spPr/>
      <dgm:t>
        <a:bodyPr/>
        <a:lstStyle/>
        <a:p>
          <a:endParaRPr lang="ru-RU"/>
        </a:p>
      </dgm:t>
    </dgm:pt>
    <dgm:pt modelId="{6D78CF00-6E50-4B49-AF9A-4C9AFAB630E5}" type="sibTrans" cxnId="{34E6525E-9B45-4FA4-86C6-8EBD4F9E764E}">
      <dgm:prSet/>
      <dgm:spPr/>
      <dgm:t>
        <a:bodyPr/>
        <a:lstStyle/>
        <a:p>
          <a:endParaRPr lang="ru-RU"/>
        </a:p>
      </dgm:t>
    </dgm:pt>
    <dgm:pt modelId="{2AEBB1FA-931D-40BE-ACA3-79E4312FB362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групповые занятия с детьми</a:t>
          </a:r>
          <a:endParaRPr lang="ru-RU" dirty="0">
            <a:solidFill>
              <a:schemeClr val="bg1"/>
            </a:solidFill>
          </a:endParaRPr>
        </a:p>
      </dgm:t>
    </dgm:pt>
    <dgm:pt modelId="{82C697A9-328F-4889-9021-268BF7B9D22E}" type="parTrans" cxnId="{2CE2634F-3AE1-45FE-B7B8-12BE8841194D}">
      <dgm:prSet/>
      <dgm:spPr/>
      <dgm:t>
        <a:bodyPr/>
        <a:lstStyle/>
        <a:p>
          <a:endParaRPr lang="ru-RU"/>
        </a:p>
      </dgm:t>
    </dgm:pt>
    <dgm:pt modelId="{36FE10E1-E57A-4A3E-8936-1BCA8945B8A9}" type="sibTrans" cxnId="{2CE2634F-3AE1-45FE-B7B8-12BE8841194D}">
      <dgm:prSet/>
      <dgm:spPr/>
      <dgm:t>
        <a:bodyPr/>
        <a:lstStyle/>
        <a:p>
          <a:endParaRPr lang="ru-RU"/>
        </a:p>
      </dgm:t>
    </dgm:pt>
    <dgm:pt modelId="{73E69189-3ECA-4067-ADF6-53EF8FB988EA}">
      <dgm:prSet phldrT="[Текст]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 smtClean="0">
              <a:solidFill>
                <a:schemeClr val="bg1"/>
              </a:solidFill>
            </a:rPr>
            <a:t>совместные проекты</a:t>
          </a:r>
        </a:p>
        <a:p>
          <a:pPr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479002DA-DD1E-465D-A57A-0B067F325465}" type="parTrans" cxnId="{BFF423F5-216D-41CE-8EAE-696F93293933}">
      <dgm:prSet/>
      <dgm:spPr/>
      <dgm:t>
        <a:bodyPr/>
        <a:lstStyle/>
        <a:p>
          <a:endParaRPr lang="ru-RU"/>
        </a:p>
      </dgm:t>
    </dgm:pt>
    <dgm:pt modelId="{266BCBA1-C461-4037-8E86-19C4B6D73A8F}" type="sibTrans" cxnId="{BFF423F5-216D-41CE-8EAE-696F93293933}">
      <dgm:prSet/>
      <dgm:spPr/>
      <dgm:t>
        <a:bodyPr/>
        <a:lstStyle/>
        <a:p>
          <a:endParaRPr lang="ru-RU"/>
        </a:p>
      </dgm:t>
    </dgm:pt>
    <dgm:pt modelId="{59005B86-8FA9-42A7-8D91-81BD2690481A}" type="pres">
      <dgm:prSet presAssocID="{06545FD5-4EDD-479F-A2A1-AB7C835FF4B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24CFFDA-FD59-414E-A00B-0926C0B007FA}" type="pres">
      <dgm:prSet presAssocID="{F7DDA6EE-3FCD-461B-819B-C74FAE55CBB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EB85A8-376E-4F8D-B96E-EE20E6C4CA57}" type="pres">
      <dgm:prSet presAssocID="{B613A21D-995C-4A90-A329-619D2DB3F36B}" presName="sibTrans" presStyleCnt="0"/>
      <dgm:spPr/>
    </dgm:pt>
    <dgm:pt modelId="{F58E931F-CE64-44D4-9F50-51FF30EDDBF8}" type="pres">
      <dgm:prSet presAssocID="{977F96A7-BB08-43B7-A848-D1E216F09B6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5F0C29-C708-4C25-9C9A-C2021A2DD8DD}" type="pres">
      <dgm:prSet presAssocID="{081A8761-6ADD-4D6B-8F4F-A8086EF49D96}" presName="sibTrans" presStyleCnt="0"/>
      <dgm:spPr/>
    </dgm:pt>
    <dgm:pt modelId="{46186B01-0D01-44A7-9238-0C349B662CF4}" type="pres">
      <dgm:prSet presAssocID="{22FD5F18-6D0B-436D-BE7C-91450C5745F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4CB39B-8C58-4E1A-A623-D133A27AE27E}" type="pres">
      <dgm:prSet presAssocID="{6D78CF00-6E50-4B49-AF9A-4C9AFAB630E5}" presName="sibTrans" presStyleCnt="0"/>
      <dgm:spPr/>
    </dgm:pt>
    <dgm:pt modelId="{915690B2-4479-442D-8EC9-DBCA40455AD0}" type="pres">
      <dgm:prSet presAssocID="{2AEBB1FA-931D-40BE-ACA3-79E4312FB362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E8EFFD-8319-48D3-845C-B9847FECBEC3}" type="pres">
      <dgm:prSet presAssocID="{36FE10E1-E57A-4A3E-8936-1BCA8945B8A9}" presName="sibTrans" presStyleCnt="0"/>
      <dgm:spPr/>
    </dgm:pt>
    <dgm:pt modelId="{9AA29B11-0955-46DA-AB24-5E0E05978E0D}" type="pres">
      <dgm:prSet presAssocID="{73E69189-3ECA-4067-ADF6-53EF8FB988E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ED73F89-756C-437A-ACF6-0F7C187ABF73}" type="presOf" srcId="{977F96A7-BB08-43B7-A848-D1E216F09B6E}" destId="{F58E931F-CE64-44D4-9F50-51FF30EDDBF8}" srcOrd="0" destOrd="0" presId="urn:microsoft.com/office/officeart/2005/8/layout/default"/>
    <dgm:cxn modelId="{34E6525E-9B45-4FA4-86C6-8EBD4F9E764E}" srcId="{06545FD5-4EDD-479F-A2A1-AB7C835FF4B0}" destId="{22FD5F18-6D0B-436D-BE7C-91450C5745F8}" srcOrd="2" destOrd="0" parTransId="{BC6F5489-34DD-48F7-8B20-66E6C8D620EC}" sibTransId="{6D78CF00-6E50-4B49-AF9A-4C9AFAB630E5}"/>
    <dgm:cxn modelId="{BFF423F5-216D-41CE-8EAE-696F93293933}" srcId="{06545FD5-4EDD-479F-A2A1-AB7C835FF4B0}" destId="{73E69189-3ECA-4067-ADF6-53EF8FB988EA}" srcOrd="4" destOrd="0" parTransId="{479002DA-DD1E-465D-A57A-0B067F325465}" sibTransId="{266BCBA1-C461-4037-8E86-19C4B6D73A8F}"/>
    <dgm:cxn modelId="{4892880E-AFB1-43C6-8B13-2BF162E1475B}" type="presOf" srcId="{22FD5F18-6D0B-436D-BE7C-91450C5745F8}" destId="{46186B01-0D01-44A7-9238-0C349B662CF4}" srcOrd="0" destOrd="0" presId="urn:microsoft.com/office/officeart/2005/8/layout/default"/>
    <dgm:cxn modelId="{2013990F-7C51-4FA4-8F99-60FF568EBFB8}" srcId="{06545FD5-4EDD-479F-A2A1-AB7C835FF4B0}" destId="{F7DDA6EE-3FCD-461B-819B-C74FAE55CBBC}" srcOrd="0" destOrd="0" parTransId="{4C5202C5-6096-4225-A085-E13482AA5C83}" sibTransId="{B613A21D-995C-4A90-A329-619D2DB3F36B}"/>
    <dgm:cxn modelId="{3F7BA822-C661-4CE0-9228-A1D780096D5F}" type="presOf" srcId="{F7DDA6EE-3FCD-461B-819B-C74FAE55CBBC}" destId="{324CFFDA-FD59-414E-A00B-0926C0B007FA}" srcOrd="0" destOrd="0" presId="urn:microsoft.com/office/officeart/2005/8/layout/default"/>
    <dgm:cxn modelId="{60856648-96BC-4BE0-BD86-3381EFF9EFDC}" srcId="{06545FD5-4EDD-479F-A2A1-AB7C835FF4B0}" destId="{977F96A7-BB08-43B7-A848-D1E216F09B6E}" srcOrd="1" destOrd="0" parTransId="{7A41EEAB-CCE9-4617-983A-78F7AEECFA4F}" sibTransId="{081A8761-6ADD-4D6B-8F4F-A8086EF49D96}"/>
    <dgm:cxn modelId="{C26C0AFA-AFAD-4EAD-A13A-5399886D2C71}" type="presOf" srcId="{2AEBB1FA-931D-40BE-ACA3-79E4312FB362}" destId="{915690B2-4479-442D-8EC9-DBCA40455AD0}" srcOrd="0" destOrd="0" presId="urn:microsoft.com/office/officeart/2005/8/layout/default"/>
    <dgm:cxn modelId="{F67B4BCC-13F5-466B-AEC9-8EC6BB37EDC2}" type="presOf" srcId="{73E69189-3ECA-4067-ADF6-53EF8FB988EA}" destId="{9AA29B11-0955-46DA-AB24-5E0E05978E0D}" srcOrd="0" destOrd="0" presId="urn:microsoft.com/office/officeart/2005/8/layout/default"/>
    <dgm:cxn modelId="{2CE2634F-3AE1-45FE-B7B8-12BE8841194D}" srcId="{06545FD5-4EDD-479F-A2A1-AB7C835FF4B0}" destId="{2AEBB1FA-931D-40BE-ACA3-79E4312FB362}" srcOrd="3" destOrd="0" parTransId="{82C697A9-328F-4889-9021-268BF7B9D22E}" sibTransId="{36FE10E1-E57A-4A3E-8936-1BCA8945B8A9}"/>
    <dgm:cxn modelId="{8D397102-0E68-4BAA-99E7-DBF7806A7890}" type="presOf" srcId="{06545FD5-4EDD-479F-A2A1-AB7C835FF4B0}" destId="{59005B86-8FA9-42A7-8D91-81BD2690481A}" srcOrd="0" destOrd="0" presId="urn:microsoft.com/office/officeart/2005/8/layout/default"/>
    <dgm:cxn modelId="{0A81A291-AAAE-474A-B434-0E3C37D62F16}" type="presParOf" srcId="{59005B86-8FA9-42A7-8D91-81BD2690481A}" destId="{324CFFDA-FD59-414E-A00B-0926C0B007FA}" srcOrd="0" destOrd="0" presId="urn:microsoft.com/office/officeart/2005/8/layout/default"/>
    <dgm:cxn modelId="{49D234D2-F114-4596-8875-404BB8F886DF}" type="presParOf" srcId="{59005B86-8FA9-42A7-8D91-81BD2690481A}" destId="{11EB85A8-376E-4F8D-B96E-EE20E6C4CA57}" srcOrd="1" destOrd="0" presId="urn:microsoft.com/office/officeart/2005/8/layout/default"/>
    <dgm:cxn modelId="{74545C6A-65C3-45E9-8674-5706452619C9}" type="presParOf" srcId="{59005B86-8FA9-42A7-8D91-81BD2690481A}" destId="{F58E931F-CE64-44D4-9F50-51FF30EDDBF8}" srcOrd="2" destOrd="0" presId="urn:microsoft.com/office/officeart/2005/8/layout/default"/>
    <dgm:cxn modelId="{2EA46E4B-BAB2-4EDD-800F-DAC20DD9B8C9}" type="presParOf" srcId="{59005B86-8FA9-42A7-8D91-81BD2690481A}" destId="{DC5F0C29-C708-4C25-9C9A-C2021A2DD8DD}" srcOrd="3" destOrd="0" presId="urn:microsoft.com/office/officeart/2005/8/layout/default"/>
    <dgm:cxn modelId="{71E92D7B-15AE-4542-A9E6-D710AA4F9FF2}" type="presParOf" srcId="{59005B86-8FA9-42A7-8D91-81BD2690481A}" destId="{46186B01-0D01-44A7-9238-0C349B662CF4}" srcOrd="4" destOrd="0" presId="urn:microsoft.com/office/officeart/2005/8/layout/default"/>
    <dgm:cxn modelId="{B0CA4E9A-82E4-4FDF-8C32-B157C08031A4}" type="presParOf" srcId="{59005B86-8FA9-42A7-8D91-81BD2690481A}" destId="{BD4CB39B-8C58-4E1A-A623-D133A27AE27E}" srcOrd="5" destOrd="0" presId="urn:microsoft.com/office/officeart/2005/8/layout/default"/>
    <dgm:cxn modelId="{7200BB66-2130-4774-AEAA-7D7FA9BB8C9A}" type="presParOf" srcId="{59005B86-8FA9-42A7-8D91-81BD2690481A}" destId="{915690B2-4479-442D-8EC9-DBCA40455AD0}" srcOrd="6" destOrd="0" presId="urn:microsoft.com/office/officeart/2005/8/layout/default"/>
    <dgm:cxn modelId="{9C42A421-87C3-4E59-939B-C360FC91316F}" type="presParOf" srcId="{59005B86-8FA9-42A7-8D91-81BD2690481A}" destId="{27E8EFFD-8319-48D3-845C-B9847FECBEC3}" srcOrd="7" destOrd="0" presId="urn:microsoft.com/office/officeart/2005/8/layout/default"/>
    <dgm:cxn modelId="{3F44DC18-C807-4F35-823B-4167DC632FA0}" type="presParOf" srcId="{59005B86-8FA9-42A7-8D91-81BD2690481A}" destId="{9AA29B11-0955-46DA-AB24-5E0E05978E0D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EEF85D-2F65-44D2-84B6-9AC0B396F9E1}">
      <dsp:nvSpPr>
        <dsp:cNvPr id="0" name=""/>
        <dsp:cNvSpPr/>
      </dsp:nvSpPr>
      <dsp:spPr>
        <a:xfrm>
          <a:off x="3038909" y="542621"/>
          <a:ext cx="31306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73630" y="45720"/>
              </a:lnTo>
              <a:lnTo>
                <a:pt x="173630" y="91031"/>
              </a:lnTo>
              <a:lnTo>
                <a:pt x="313060" y="91031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186773" y="586276"/>
        <a:ext cx="17331" cy="4131"/>
      </dsp:txXfrm>
    </dsp:sp>
    <dsp:sp modelId="{D45FA7C7-4A1A-4A5E-84B3-60109175406F}">
      <dsp:nvSpPr>
        <dsp:cNvPr id="0" name=""/>
        <dsp:cNvSpPr/>
      </dsp:nvSpPr>
      <dsp:spPr>
        <a:xfrm>
          <a:off x="288032" y="49942"/>
          <a:ext cx="2752676" cy="10767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kern="1200" dirty="0" smtClean="0"/>
            <a:t>специальные образовательные условия необходимые для детей с ОВЗ подразделяются на: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>
        <a:off x="288032" y="49942"/>
        <a:ext cx="2752676" cy="1076799"/>
      </dsp:txXfrm>
    </dsp:sp>
    <dsp:sp modelId="{CD5DD8B3-ACB1-4BD9-AFA4-B96B285EB152}">
      <dsp:nvSpPr>
        <dsp:cNvPr id="0" name=""/>
        <dsp:cNvSpPr/>
      </dsp:nvSpPr>
      <dsp:spPr>
        <a:xfrm>
          <a:off x="5177236" y="587933"/>
          <a:ext cx="38217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82173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358003" y="631587"/>
        <a:ext cx="20638" cy="4131"/>
      </dsp:txXfrm>
    </dsp:sp>
    <dsp:sp modelId="{87201E05-74F1-407C-BA28-6BEEC3D05B38}">
      <dsp:nvSpPr>
        <dsp:cNvPr id="0" name=""/>
        <dsp:cNvSpPr/>
      </dsp:nvSpPr>
      <dsp:spPr>
        <a:xfrm>
          <a:off x="3384370" y="95253"/>
          <a:ext cx="1794665" cy="1076799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kern="1200" dirty="0" smtClean="0">
              <a:solidFill>
                <a:srgbClr val="002060"/>
              </a:solidFill>
            </a:rPr>
            <a:t>Организационное обеспечение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>
        <a:off x="3384370" y="95253"/>
        <a:ext cx="1794665" cy="1076799"/>
      </dsp:txXfrm>
    </dsp:sp>
    <dsp:sp modelId="{F3CF5D77-8189-4C4B-BC4F-DDF9DEBF72C6}">
      <dsp:nvSpPr>
        <dsp:cNvPr id="0" name=""/>
        <dsp:cNvSpPr/>
      </dsp:nvSpPr>
      <dsp:spPr>
        <a:xfrm>
          <a:off x="1116253" y="1170253"/>
          <a:ext cx="5372888" cy="333415"/>
        </a:xfrm>
        <a:custGeom>
          <a:avLst/>
          <a:gdLst/>
          <a:ahLst/>
          <a:cxnLst/>
          <a:rect l="0" t="0" r="0" b="0"/>
          <a:pathLst>
            <a:path>
              <a:moveTo>
                <a:pt x="5372888" y="0"/>
              </a:moveTo>
              <a:lnTo>
                <a:pt x="5372888" y="183807"/>
              </a:lnTo>
              <a:lnTo>
                <a:pt x="0" y="183807"/>
              </a:lnTo>
              <a:lnTo>
                <a:pt x="0" y="333415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668067" y="1334895"/>
        <a:ext cx="269260" cy="4131"/>
      </dsp:txXfrm>
    </dsp:sp>
    <dsp:sp modelId="{8E5838A1-F693-43D9-80D0-B91566CF0D35}">
      <dsp:nvSpPr>
        <dsp:cNvPr id="0" name=""/>
        <dsp:cNvSpPr/>
      </dsp:nvSpPr>
      <dsp:spPr>
        <a:xfrm>
          <a:off x="5591809" y="95253"/>
          <a:ext cx="1794665" cy="1076799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kern="1200" dirty="0" smtClean="0">
              <a:solidFill>
                <a:srgbClr val="002060"/>
              </a:solidFill>
            </a:rPr>
            <a:t>Информационное обеспечение.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>
        <a:off x="5591809" y="95253"/>
        <a:ext cx="1794665" cy="1076799"/>
      </dsp:txXfrm>
    </dsp:sp>
    <dsp:sp modelId="{3D2C0C55-D9B2-404C-A8E6-6A9AA60F9927}">
      <dsp:nvSpPr>
        <dsp:cNvPr id="0" name=""/>
        <dsp:cNvSpPr/>
      </dsp:nvSpPr>
      <dsp:spPr>
        <a:xfrm>
          <a:off x="2011786" y="1986279"/>
          <a:ext cx="43190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88188"/>
              </a:moveTo>
              <a:lnTo>
                <a:pt x="233051" y="88188"/>
              </a:lnTo>
              <a:lnTo>
                <a:pt x="233051" y="45720"/>
              </a:lnTo>
              <a:lnTo>
                <a:pt x="431903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216126" y="2029934"/>
        <a:ext cx="23222" cy="4131"/>
      </dsp:txXfrm>
    </dsp:sp>
    <dsp:sp modelId="{D7226141-622D-4106-B22D-63BE67C12624}">
      <dsp:nvSpPr>
        <dsp:cNvPr id="0" name=""/>
        <dsp:cNvSpPr/>
      </dsp:nvSpPr>
      <dsp:spPr>
        <a:xfrm>
          <a:off x="218920" y="1536069"/>
          <a:ext cx="1794665" cy="1076799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kern="1200" dirty="0" smtClean="0">
              <a:solidFill>
                <a:srgbClr val="002060"/>
              </a:solidFill>
            </a:rPr>
            <a:t>Материально-техническое обеспечение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>
        <a:off x="218920" y="1536069"/>
        <a:ext cx="1794665" cy="1076799"/>
      </dsp:txXfrm>
    </dsp:sp>
    <dsp:sp modelId="{FC042727-E827-408F-9B22-39EB9A952D7E}">
      <dsp:nvSpPr>
        <dsp:cNvPr id="0" name=""/>
        <dsp:cNvSpPr/>
      </dsp:nvSpPr>
      <dsp:spPr>
        <a:xfrm>
          <a:off x="4268955" y="1986279"/>
          <a:ext cx="38217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82173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449722" y="2029934"/>
        <a:ext cx="20638" cy="4131"/>
      </dsp:txXfrm>
    </dsp:sp>
    <dsp:sp modelId="{2EF48B41-B845-43D8-9A66-08D7EAC7B5DA}">
      <dsp:nvSpPr>
        <dsp:cNvPr id="0" name=""/>
        <dsp:cNvSpPr/>
      </dsp:nvSpPr>
      <dsp:spPr>
        <a:xfrm>
          <a:off x="2476089" y="1493600"/>
          <a:ext cx="1794665" cy="1076799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</a:rPr>
            <a:t>Организационно-педагогические условия</a:t>
          </a:r>
          <a:endParaRPr lang="ru-RU" sz="1400" b="1" kern="1200" dirty="0">
            <a:solidFill>
              <a:srgbClr val="002060"/>
            </a:solidFill>
          </a:endParaRPr>
        </a:p>
      </dsp:txBody>
      <dsp:txXfrm>
        <a:off x="2476089" y="1493600"/>
        <a:ext cx="1794665" cy="1076799"/>
      </dsp:txXfrm>
    </dsp:sp>
    <dsp:sp modelId="{A3B1301A-CAD8-45C4-BBC2-3FBB44B576CB}">
      <dsp:nvSpPr>
        <dsp:cNvPr id="0" name=""/>
        <dsp:cNvSpPr/>
      </dsp:nvSpPr>
      <dsp:spPr>
        <a:xfrm>
          <a:off x="1526020" y="2568599"/>
          <a:ext cx="4054841" cy="382173"/>
        </a:xfrm>
        <a:custGeom>
          <a:avLst/>
          <a:gdLst/>
          <a:ahLst/>
          <a:cxnLst/>
          <a:rect l="0" t="0" r="0" b="0"/>
          <a:pathLst>
            <a:path>
              <a:moveTo>
                <a:pt x="4054841" y="0"/>
              </a:moveTo>
              <a:lnTo>
                <a:pt x="4054841" y="208186"/>
              </a:lnTo>
              <a:lnTo>
                <a:pt x="0" y="208186"/>
              </a:lnTo>
              <a:lnTo>
                <a:pt x="0" y="382173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451546" y="2757620"/>
        <a:ext cx="203789" cy="4131"/>
      </dsp:txXfrm>
    </dsp:sp>
    <dsp:sp modelId="{48AD41A5-3997-444F-9060-12DDEA71110B}">
      <dsp:nvSpPr>
        <dsp:cNvPr id="0" name=""/>
        <dsp:cNvSpPr/>
      </dsp:nvSpPr>
      <dsp:spPr>
        <a:xfrm>
          <a:off x="4683528" y="1493600"/>
          <a:ext cx="1794665" cy="1076799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</a:rPr>
            <a:t>Кадровое обеспечение</a:t>
          </a:r>
          <a:endParaRPr lang="ru-RU" sz="1400" b="1" kern="1200" dirty="0">
            <a:solidFill>
              <a:srgbClr val="002060"/>
            </a:solidFill>
          </a:endParaRPr>
        </a:p>
      </dsp:txBody>
      <dsp:txXfrm>
        <a:off x="4683528" y="1493600"/>
        <a:ext cx="1794665" cy="1076799"/>
      </dsp:txXfrm>
    </dsp:sp>
    <dsp:sp modelId="{417718BD-DCBE-475C-8E87-27F7E722CE64}">
      <dsp:nvSpPr>
        <dsp:cNvPr id="0" name=""/>
        <dsp:cNvSpPr/>
      </dsp:nvSpPr>
      <dsp:spPr>
        <a:xfrm>
          <a:off x="2781590" y="3475852"/>
          <a:ext cx="38217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82173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962357" y="3519506"/>
        <a:ext cx="20638" cy="4131"/>
      </dsp:txXfrm>
    </dsp:sp>
    <dsp:sp modelId="{8DC3BED0-5ED6-46E4-ABA6-91190ECDF393}">
      <dsp:nvSpPr>
        <dsp:cNvPr id="0" name=""/>
        <dsp:cNvSpPr/>
      </dsp:nvSpPr>
      <dsp:spPr>
        <a:xfrm>
          <a:off x="268650" y="2983172"/>
          <a:ext cx="2514739" cy="1076799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</a:rPr>
            <a:t>Программно-методическое обеспечение образовательного и воспитательного процесса</a:t>
          </a:r>
          <a:endParaRPr lang="ru-RU" sz="1400" b="1" kern="1200" dirty="0">
            <a:solidFill>
              <a:srgbClr val="002060"/>
            </a:solidFill>
          </a:endParaRPr>
        </a:p>
      </dsp:txBody>
      <dsp:txXfrm>
        <a:off x="268650" y="2983172"/>
        <a:ext cx="2514739" cy="1076799"/>
      </dsp:txXfrm>
    </dsp:sp>
    <dsp:sp modelId="{9DC6E4AC-1FE3-439B-98D8-8421F7DEBB5A}">
      <dsp:nvSpPr>
        <dsp:cNvPr id="0" name=""/>
        <dsp:cNvSpPr/>
      </dsp:nvSpPr>
      <dsp:spPr>
        <a:xfrm>
          <a:off x="3196163" y="2983172"/>
          <a:ext cx="2470178" cy="1076799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</a:rPr>
            <a:t>Психолого-педагогическое сопровождение детей с ОВЗ в образовательном учреждении</a:t>
          </a:r>
          <a:endParaRPr lang="ru-RU" sz="1400" b="1" kern="1200" dirty="0">
            <a:solidFill>
              <a:srgbClr val="002060"/>
            </a:solidFill>
          </a:endParaRPr>
        </a:p>
      </dsp:txBody>
      <dsp:txXfrm>
        <a:off x="3196163" y="2983172"/>
        <a:ext cx="2470178" cy="10767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4CFFDA-FD59-414E-A00B-0926C0B007FA}">
      <dsp:nvSpPr>
        <dsp:cNvPr id="0" name=""/>
        <dsp:cNvSpPr/>
      </dsp:nvSpPr>
      <dsp:spPr>
        <a:xfrm>
          <a:off x="0" y="670625"/>
          <a:ext cx="2094422" cy="12566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chemeClr val="bg1"/>
              </a:solidFill>
            </a:rPr>
            <a:t>консультации </a:t>
          </a:r>
          <a:endParaRPr lang="ru-RU" sz="2300" kern="1200" dirty="0">
            <a:solidFill>
              <a:schemeClr val="bg1"/>
            </a:solidFill>
          </a:endParaRPr>
        </a:p>
      </dsp:txBody>
      <dsp:txXfrm>
        <a:off x="0" y="670625"/>
        <a:ext cx="2094422" cy="1256653"/>
      </dsp:txXfrm>
    </dsp:sp>
    <dsp:sp modelId="{F58E931F-CE64-44D4-9F50-51FF30EDDBF8}">
      <dsp:nvSpPr>
        <dsp:cNvPr id="0" name=""/>
        <dsp:cNvSpPr/>
      </dsp:nvSpPr>
      <dsp:spPr>
        <a:xfrm>
          <a:off x="2303864" y="670625"/>
          <a:ext cx="2094422" cy="12566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chemeClr val="bg1"/>
              </a:solidFill>
            </a:rPr>
            <a:t>мастер-классы, семинары </a:t>
          </a:r>
          <a:endParaRPr lang="ru-RU" sz="2300" kern="1200" dirty="0">
            <a:solidFill>
              <a:schemeClr val="bg1"/>
            </a:solidFill>
          </a:endParaRPr>
        </a:p>
      </dsp:txBody>
      <dsp:txXfrm>
        <a:off x="2303864" y="670625"/>
        <a:ext cx="2094422" cy="1256653"/>
      </dsp:txXfrm>
    </dsp:sp>
    <dsp:sp modelId="{46186B01-0D01-44A7-9238-0C349B662CF4}">
      <dsp:nvSpPr>
        <dsp:cNvPr id="0" name=""/>
        <dsp:cNvSpPr/>
      </dsp:nvSpPr>
      <dsp:spPr>
        <a:xfrm>
          <a:off x="4607729" y="670625"/>
          <a:ext cx="2094422" cy="12566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chemeClr val="bg1"/>
              </a:solidFill>
            </a:rPr>
            <a:t>тренинги</a:t>
          </a:r>
          <a:endParaRPr lang="ru-RU" sz="2300" kern="1200" dirty="0">
            <a:solidFill>
              <a:schemeClr val="bg1"/>
            </a:solidFill>
          </a:endParaRPr>
        </a:p>
      </dsp:txBody>
      <dsp:txXfrm>
        <a:off x="4607729" y="670625"/>
        <a:ext cx="2094422" cy="1256653"/>
      </dsp:txXfrm>
    </dsp:sp>
    <dsp:sp modelId="{915690B2-4479-442D-8EC9-DBCA40455AD0}">
      <dsp:nvSpPr>
        <dsp:cNvPr id="0" name=""/>
        <dsp:cNvSpPr/>
      </dsp:nvSpPr>
      <dsp:spPr>
        <a:xfrm>
          <a:off x="1151932" y="2136721"/>
          <a:ext cx="2094422" cy="12566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chemeClr val="bg1"/>
              </a:solidFill>
            </a:rPr>
            <a:t>групповые занятия с детьми</a:t>
          </a:r>
          <a:endParaRPr lang="ru-RU" sz="2300" kern="1200" dirty="0">
            <a:solidFill>
              <a:schemeClr val="bg1"/>
            </a:solidFill>
          </a:endParaRPr>
        </a:p>
      </dsp:txBody>
      <dsp:txXfrm>
        <a:off x="1151932" y="2136721"/>
        <a:ext cx="2094422" cy="1256653"/>
      </dsp:txXfrm>
    </dsp:sp>
    <dsp:sp modelId="{9AA29B11-0955-46DA-AB24-5E0E05978E0D}">
      <dsp:nvSpPr>
        <dsp:cNvPr id="0" name=""/>
        <dsp:cNvSpPr/>
      </dsp:nvSpPr>
      <dsp:spPr>
        <a:xfrm>
          <a:off x="3455797" y="2136721"/>
          <a:ext cx="2094422" cy="12566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300" b="1" kern="1200" dirty="0" smtClean="0">
              <a:solidFill>
                <a:schemeClr val="bg1"/>
              </a:solidFill>
            </a:rPr>
            <a:t>совместные проекты</a:t>
          </a:r>
        </a:p>
        <a:p>
          <a:pPr lvl="0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 dirty="0"/>
        </a:p>
      </dsp:txBody>
      <dsp:txXfrm>
        <a:off x="3455797" y="2136721"/>
        <a:ext cx="2094422" cy="12566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ÑÐ°Ð±Ð»Ð¾Ð½Ñ Ð¿ÑÐµÐ·ÐµÐ½ÑÐ°ÑÐ¸Ð¹  Ð´ÐµÑ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0304" y="20558"/>
            <a:ext cx="9217641" cy="694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1187624" y="2132856"/>
            <a:ext cx="7273925" cy="857250"/>
          </a:xfrm>
        </p:spPr>
        <p:txBody>
          <a:bodyPr>
            <a:noAutofit/>
          </a:bodyPr>
          <a:lstStyle/>
          <a:p>
            <a:r>
              <a:rPr lang="ru-RU" sz="3200" b="1" i="1" dirty="0">
                <a:solidFill>
                  <a:srgbClr val="002060"/>
                </a:solidFill>
              </a:rPr>
              <a:t>Создание специальных условий для детей с ОВЗ в образовательных организациях</a:t>
            </a:r>
            <a:endParaRPr lang="ru-RU" sz="3200" i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2"/>
          <p:cNvSpPr>
            <a:spLocks noChangeArrowheads="1"/>
          </p:cNvSpPr>
          <p:nvPr/>
        </p:nvSpPr>
        <p:spPr bwMode="auto">
          <a:xfrm>
            <a:off x="2915816" y="4725144"/>
            <a:ext cx="5832475" cy="1039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114000"/>
              </a:lnSpc>
            </a:pPr>
            <a:r>
              <a:rPr lang="ru-RU" b="1" dirty="0">
                <a:solidFill>
                  <a:srgbClr val="7030A0"/>
                </a:solidFill>
              </a:rPr>
              <a:t>Учитель-логопед: Лещева Ольга Анатольевна</a:t>
            </a:r>
          </a:p>
          <a:p>
            <a:pPr algn="ctr" eaLnBrk="1" hangingPunct="1">
              <a:lnSpc>
                <a:spcPct val="114000"/>
              </a:lnSpc>
            </a:pPr>
            <a:r>
              <a:rPr lang="ru-RU" b="1" dirty="0">
                <a:solidFill>
                  <a:srgbClr val="7030A0"/>
                </a:solidFill>
              </a:rPr>
              <a:t>Высшей квалификационной категории</a:t>
            </a:r>
          </a:p>
          <a:p>
            <a:pPr algn="ctr" eaLnBrk="1" hangingPunct="1">
              <a:lnSpc>
                <a:spcPct val="114000"/>
              </a:lnSpc>
            </a:pPr>
            <a:r>
              <a:rPr lang="ru-RU" b="1" dirty="0">
                <a:solidFill>
                  <a:srgbClr val="7030A0"/>
                </a:solidFill>
              </a:rPr>
              <a:t>МБДОУ «</a:t>
            </a:r>
            <a:r>
              <a:rPr lang="ru-RU" b="1" dirty="0" err="1">
                <a:solidFill>
                  <a:srgbClr val="7030A0"/>
                </a:solidFill>
              </a:rPr>
              <a:t>Новоаганский</a:t>
            </a:r>
            <a:r>
              <a:rPr lang="ru-RU" b="1" dirty="0">
                <a:solidFill>
                  <a:srgbClr val="7030A0"/>
                </a:solidFill>
              </a:rPr>
              <a:t> ДСКВ «Снежинка»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52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ÑÐ°Ð±Ð»Ð¾Ð½Ñ Ð¿ÑÐµÐ·ÐµÐ½ÑÐ°ÑÐ¸Ð¹  Ð´ÐµÑÐ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5" r="21563"/>
          <a:stretch/>
        </p:blipFill>
        <p:spPr bwMode="auto">
          <a:xfrm flipH="1">
            <a:off x="-9108" y="20558"/>
            <a:ext cx="9144000" cy="694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1"/>
          <p:cNvSpPr>
            <a:spLocks noChangeArrowheads="1"/>
          </p:cNvSpPr>
          <p:nvPr/>
        </p:nvSpPr>
        <p:spPr bwMode="auto">
          <a:xfrm>
            <a:off x="827584" y="786289"/>
            <a:ext cx="77866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ru-RU" sz="2400" b="1" dirty="0">
                <a:solidFill>
                  <a:srgbClr val="C00000"/>
                </a:solidFill>
                <a:latin typeface="Calibri" pitchFamily="34" charset="0"/>
              </a:rPr>
              <a:t>Продукт реализации проекта </a:t>
            </a:r>
          </a:p>
          <a:p>
            <a:pPr algn="ctr" eaLnBrk="1" hangingPunct="1"/>
            <a:r>
              <a:rPr lang="ru-RU" sz="2400" b="1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Творческие выставки «День рождения буквы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pic>
        <p:nvPicPr>
          <p:cNvPr id="4" name="Рисунок 3" descr="C:\Users\User\Desktop\фото буквы\20180205_094848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5" t="42439"/>
          <a:stretch/>
        </p:blipFill>
        <p:spPr bwMode="auto">
          <a:xfrm>
            <a:off x="2433176" y="1616551"/>
            <a:ext cx="4661851" cy="10318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C:\Users\User\Desktop\фото буквы\20180205_095851 - копия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1" t="40711"/>
          <a:stretch/>
        </p:blipFill>
        <p:spPr bwMode="auto">
          <a:xfrm>
            <a:off x="757759" y="2788372"/>
            <a:ext cx="3672973" cy="10421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C:\Users\User\Desktop\фото буквы\20180205_100239 - копия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33"/>
          <a:stretch/>
        </p:blipFill>
        <p:spPr bwMode="auto">
          <a:xfrm>
            <a:off x="4790772" y="2776545"/>
            <a:ext cx="3702036" cy="10657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C:\Users\User\Desktop\фото буквы\20180205_101231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11"/>
          <a:stretch/>
        </p:blipFill>
        <p:spPr bwMode="auto">
          <a:xfrm>
            <a:off x="757759" y="4084516"/>
            <a:ext cx="3672973" cy="10081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C:\Users\User\Desktop\фото буквы\20180205_102010 - копия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6" t="46519" b="3323"/>
          <a:stretch/>
        </p:blipFill>
        <p:spPr bwMode="auto">
          <a:xfrm>
            <a:off x="4790772" y="4084516"/>
            <a:ext cx="3702036" cy="10081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C:\Users\User\Desktop\фото буквы\20180205_101551.jp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354" b="3164"/>
          <a:stretch/>
        </p:blipFill>
        <p:spPr bwMode="auto">
          <a:xfrm>
            <a:off x="2435924" y="5308652"/>
            <a:ext cx="4803119" cy="11521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9668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ÑÐ°Ð±Ð»Ð¾Ð½Ñ Ð¿ÑÐµÐ·ÐµÐ½ÑÐ°ÑÐ¸Ð¹  Ð´ÐµÑÐ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5" r="21563"/>
          <a:stretch/>
        </p:blipFill>
        <p:spPr bwMode="auto">
          <a:xfrm flipH="1">
            <a:off x="-9108" y="20558"/>
            <a:ext cx="9144000" cy="694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ашивка 3"/>
          <p:cNvSpPr/>
          <p:nvPr/>
        </p:nvSpPr>
        <p:spPr>
          <a:xfrm rot="5400000">
            <a:off x="322607" y="1341689"/>
            <a:ext cx="1850777" cy="1704919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eaLnBrk="1" hangingPunct="1">
              <a:defRPr/>
            </a:pPr>
            <a:endParaRPr lang="ru-RU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Методический комплекс</a:t>
            </a:r>
          </a:p>
        </p:txBody>
      </p:sp>
      <p:sp>
        <p:nvSpPr>
          <p:cNvPr id="5" name="Нашивка 4"/>
          <p:cNvSpPr/>
          <p:nvPr/>
        </p:nvSpPr>
        <p:spPr>
          <a:xfrm rot="5400000">
            <a:off x="322606" y="2931486"/>
            <a:ext cx="1850777" cy="1704919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eaLnBrk="1" hangingPunct="1">
              <a:defRPr/>
            </a:pPr>
            <a:endParaRPr lang="en-US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Интерактивный тренажер «Эти разные звуки»</a:t>
            </a:r>
          </a:p>
        </p:txBody>
      </p:sp>
      <p:sp>
        <p:nvSpPr>
          <p:cNvPr id="6" name="Нашивка 5"/>
          <p:cNvSpPr/>
          <p:nvPr/>
        </p:nvSpPr>
        <p:spPr>
          <a:xfrm rot="5400000">
            <a:off x="322605" y="4302905"/>
            <a:ext cx="1850777" cy="1704919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eaLnBrk="1" hangingPunct="1">
              <a:defRPr/>
            </a:pPr>
            <a:endParaRPr lang="ru-RU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Транслирование и распространение опыта</a:t>
            </a:r>
            <a:endParaRPr lang="en-US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314152"/>
              </p:ext>
            </p:extLst>
          </p:nvPr>
        </p:nvGraphicFramePr>
        <p:xfrm>
          <a:off x="1576108" y="841521"/>
          <a:ext cx="6645275" cy="50770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6645275"/>
              </a:tblGrid>
              <a:tr h="5077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C00000"/>
                          </a:solidFill>
                          <a:effectLst/>
                        </a:rPr>
                        <a:t>Продукт реализации проекта</a:t>
                      </a:r>
                      <a:endParaRPr lang="ru-RU" sz="2400" b="1" dirty="0"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ea typeface="Calibri"/>
                      </a:endParaRPr>
                    </a:p>
                  </a:txBody>
                  <a:tcPr marL="114297" marR="114297" marT="0" marB="0"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843213" y="1196975"/>
            <a:ext cx="5689600" cy="17748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840038" y="3097213"/>
            <a:ext cx="5689600" cy="11080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843213" y="4343400"/>
            <a:ext cx="5689600" cy="18510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pic>
        <p:nvPicPr>
          <p:cNvPr id="12" name="Рисунок 11" descr="P1010051.JPG"/>
          <p:cNvPicPr>
            <a:picLocks noChangeAspect="1"/>
          </p:cNvPicPr>
          <p:nvPr/>
        </p:nvPicPr>
        <p:blipFill>
          <a:blip r:embed="rId3" cstate="print"/>
          <a:srcRect t="7291" r="11111" b="4166"/>
          <a:stretch>
            <a:fillRect/>
          </a:stretch>
        </p:blipFill>
        <p:spPr>
          <a:xfrm>
            <a:off x="3419872" y="1408644"/>
            <a:ext cx="1491855" cy="149155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3" name="Рисунок 12" descr="P1010050.JPG"/>
          <p:cNvPicPr>
            <a:picLocks noChangeAspect="1"/>
          </p:cNvPicPr>
          <p:nvPr/>
        </p:nvPicPr>
        <p:blipFill>
          <a:blip r:embed="rId4" cstate="print"/>
          <a:srcRect t="7291" r="11111" b="2083"/>
          <a:stretch>
            <a:fillRect/>
          </a:stretch>
        </p:blipFill>
        <p:spPr>
          <a:xfrm>
            <a:off x="6423231" y="1419828"/>
            <a:ext cx="1496506" cy="14879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5" name="Прямоугольник 14"/>
          <p:cNvSpPr/>
          <p:nvPr/>
        </p:nvSpPr>
        <p:spPr>
          <a:xfrm>
            <a:off x="2840038" y="3097213"/>
            <a:ext cx="5689600" cy="11080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843213" y="4343400"/>
            <a:ext cx="5689600" cy="18510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 rot="10800000" flipV="1">
            <a:off x="3419475" y="1095375"/>
            <a:ext cx="178593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ru-RU" sz="1600" b="1" dirty="0">
                <a:solidFill>
                  <a:srgbClr val="002060"/>
                </a:solidFill>
                <a:latin typeface="+mn-lt"/>
                <a:ea typeface="Calibri" pitchFamily="34" charset="0"/>
                <a:cs typeface="Times New Roman" pitchFamily="18" charset="0"/>
              </a:rPr>
              <a:t>Для родителей</a:t>
            </a:r>
            <a:endParaRPr lang="ru-RU" sz="16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 rot="10800000" flipV="1">
            <a:off x="6388100" y="1096963"/>
            <a:ext cx="1787525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ru-RU" sz="1600" b="1" dirty="0">
                <a:solidFill>
                  <a:srgbClr val="002060"/>
                </a:solidFill>
                <a:latin typeface="+mn-lt"/>
                <a:ea typeface="Calibri" pitchFamily="34" charset="0"/>
                <a:cs typeface="Times New Roman" pitchFamily="18" charset="0"/>
              </a:rPr>
              <a:t>Для педагогов</a:t>
            </a:r>
            <a:endParaRPr lang="ru-RU" sz="16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 rot="10800000" flipV="1">
            <a:off x="2987675" y="3127375"/>
            <a:ext cx="4752975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ru-RU" sz="1600" b="1" dirty="0">
                <a:solidFill>
                  <a:srgbClr val="002060"/>
                </a:solidFill>
                <a:latin typeface="+mn-lt"/>
                <a:ea typeface="Calibri" pitchFamily="34" charset="0"/>
                <a:cs typeface="Times New Roman" pitchFamily="18" charset="0"/>
              </a:rPr>
              <a:t>Созданы презентации в программе </a:t>
            </a:r>
            <a:r>
              <a:rPr lang="en-US" sz="1600" b="1" dirty="0">
                <a:solidFill>
                  <a:srgbClr val="002060"/>
                </a:solidFill>
                <a:latin typeface="+mn-lt"/>
                <a:ea typeface="Calibri" pitchFamily="34" charset="0"/>
                <a:cs typeface="Times New Roman" pitchFamily="18" charset="0"/>
              </a:rPr>
              <a:t>Power Point </a:t>
            </a:r>
            <a:r>
              <a:rPr lang="ru-RU" sz="1600" b="1" dirty="0">
                <a:solidFill>
                  <a:srgbClr val="002060"/>
                </a:solidFill>
                <a:latin typeface="+mn-lt"/>
                <a:ea typeface="Calibri" pitchFamily="34" charset="0"/>
                <a:cs typeface="Times New Roman" pitchFamily="18" charset="0"/>
              </a:rPr>
              <a:t>Данное пособие позволяет: закрепить понятия гласные и согласные звуки; графическое изображение букв</a:t>
            </a:r>
            <a:endParaRPr lang="ru-RU" sz="16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20" name="Picture 20" descr="D:\фото и камера д.с\Camera\20151127_09350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2907752"/>
            <a:ext cx="882328" cy="11764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1" name="Picture 2" descr="C:\Users\User\Pictures\2016-05-25\002.jpg"/>
          <p:cNvPicPr>
            <a:picLocks noChangeAspect="1" noChangeArrowheads="1"/>
          </p:cNvPicPr>
          <p:nvPr/>
        </p:nvPicPr>
        <p:blipFill>
          <a:blip r:embed="rId6" cstate="print"/>
          <a:srcRect l="31663" r="4157" b="30000"/>
          <a:stretch>
            <a:fillRect/>
          </a:stretch>
        </p:blipFill>
        <p:spPr bwMode="auto">
          <a:xfrm rot="10800000">
            <a:off x="3117228" y="4822595"/>
            <a:ext cx="1310755" cy="12713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" name="Прямоугольник 21"/>
          <p:cNvSpPr/>
          <p:nvPr/>
        </p:nvSpPr>
        <p:spPr>
          <a:xfrm>
            <a:off x="2660650" y="4302125"/>
            <a:ext cx="2547938" cy="3397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1600" b="1" dirty="0">
                <a:solidFill>
                  <a:srgbClr val="002060"/>
                </a:solidFill>
                <a:latin typeface="+mn-lt"/>
              </a:rPr>
              <a:t>Публикации в СМИ</a:t>
            </a:r>
          </a:p>
        </p:txBody>
      </p:sp>
      <p:pic>
        <p:nvPicPr>
          <p:cNvPr id="23" name="Picture 17" descr="D:\дипломы, награды\диплом  педалогия 2017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863" y="4613275"/>
            <a:ext cx="1395412" cy="147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6380163" y="4084638"/>
            <a:ext cx="2708275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1600" b="1" dirty="0">
                <a:solidFill>
                  <a:srgbClr val="002060"/>
                </a:solidFill>
                <a:latin typeface="+mn-lt"/>
              </a:rPr>
              <a:t>Участие во Всероссийских конкурсах</a:t>
            </a:r>
          </a:p>
        </p:txBody>
      </p:sp>
      <p:pic>
        <p:nvPicPr>
          <p:cNvPr id="25" name="Рисунок 24" descr="C:\Users\User\AppData\Local\Microsoft\Windows\Temporary Internet Files\Content.Word\20180206_172809.jp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3" r="8539"/>
          <a:stretch/>
        </p:blipFill>
        <p:spPr bwMode="auto">
          <a:xfrm rot="5400000">
            <a:off x="5057494" y="4465259"/>
            <a:ext cx="1436465" cy="13545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3989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ÑÐ°Ð±Ð»Ð¾Ð½Ñ Ð¿ÑÐµÐ·ÐµÐ½ÑÐ°ÑÐ¸Ð¹  Ð´ÐµÑÐ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5" r="21563"/>
          <a:stretch/>
        </p:blipFill>
        <p:spPr bwMode="auto">
          <a:xfrm flipH="1">
            <a:off x="-9108" y="20558"/>
            <a:ext cx="9144000" cy="694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993272"/>
              </p:ext>
            </p:extLst>
          </p:nvPr>
        </p:nvGraphicFramePr>
        <p:xfrm>
          <a:off x="1757419" y="1124744"/>
          <a:ext cx="6645275" cy="36576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6645275"/>
              </a:tblGrid>
              <a:tr h="3651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C00000"/>
                          </a:solidFill>
                          <a:effectLst/>
                        </a:rPr>
                        <a:t>Выводы по  реализации проекта</a:t>
                      </a:r>
                      <a:endParaRPr lang="ru-RU" sz="2400" b="1" dirty="0"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ea typeface="Calibri"/>
                      </a:endParaRPr>
                    </a:p>
                  </a:txBody>
                  <a:tcPr marL="114297" marR="114297" marT="0" marB="0"/>
                </a:tc>
              </a:tr>
            </a:tbl>
          </a:graphicData>
        </a:graphic>
      </p:graphicFrame>
      <p:sp>
        <p:nvSpPr>
          <p:cNvPr id="5" name="Нашивка 4"/>
          <p:cNvSpPr/>
          <p:nvPr/>
        </p:nvSpPr>
        <p:spPr>
          <a:xfrm rot="5400000">
            <a:off x="766290" y="1893338"/>
            <a:ext cx="1922786" cy="18002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eaLnBrk="1" hangingPunct="1">
              <a:defRPr/>
            </a:pPr>
            <a:endParaRPr lang="en-US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Дети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11463" y="1773238"/>
            <a:ext cx="5505450" cy="172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7" name="Нашивка 6"/>
          <p:cNvSpPr/>
          <p:nvPr/>
        </p:nvSpPr>
        <p:spPr>
          <a:xfrm rot="5400000">
            <a:off x="766290" y="3696821"/>
            <a:ext cx="1922786" cy="18002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eaLnBrk="1" hangingPunct="1">
              <a:defRPr/>
            </a:pPr>
            <a:endParaRPr lang="en-US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Родители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836863" y="3659188"/>
            <a:ext cx="5480050" cy="16065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041650" y="3960813"/>
            <a:ext cx="5075238" cy="669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fontAlgn="auto" hangingPunct="1">
              <a:lnSpc>
                <a:spcPts val="1465"/>
              </a:lnSpc>
              <a:spcBef>
                <a:spcPts val="225"/>
              </a:spcBef>
              <a:spcAft>
                <a:spcPts val="0"/>
              </a:spcAft>
              <a:buSzPts val="1000"/>
              <a:defRPr/>
            </a:pPr>
            <a:r>
              <a:rPr lang="ru-RU" sz="1600" b="1" dirty="0">
                <a:solidFill>
                  <a:srgbClr val="002060"/>
                </a:solidFill>
                <a:latin typeface="+mn-lt"/>
              </a:rPr>
              <a:t>Повысился уровень компетентности родителей в коррекции речевых нарушений у детей и  интерес к образовательной деятельности  в ДОУ.</a:t>
            </a:r>
            <a:endParaRPr lang="ru-RU" sz="1600" b="1" dirty="0">
              <a:solidFill>
                <a:srgbClr val="002060"/>
              </a:solidFill>
              <a:latin typeface="+mn-lt"/>
              <a:ea typeface="Calibri"/>
            </a:endParaRPr>
          </a:p>
        </p:txBody>
      </p:sp>
      <p:sp>
        <p:nvSpPr>
          <p:cNvPr id="10" name="Прямоугольник 8"/>
          <p:cNvSpPr>
            <a:spLocks noChangeArrowheads="1"/>
          </p:cNvSpPr>
          <p:nvPr/>
        </p:nvSpPr>
        <p:spPr bwMode="auto">
          <a:xfrm>
            <a:off x="2951163" y="1852613"/>
            <a:ext cx="5256212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just" eaLnBrk="1" hangingPunct="1">
              <a:buFont typeface="Symbol" pitchFamily="18" charset="2"/>
              <a:buChar char=""/>
            </a:pPr>
            <a:r>
              <a:rPr lang="ru-RU" sz="1600" b="1" dirty="0" smtClean="0">
                <a:solidFill>
                  <a:srgbClr val="002060"/>
                </a:solidFill>
                <a:latin typeface="Calibri" pitchFamily="34" charset="0"/>
              </a:rPr>
              <a:t>Совершенствование фонетико-фонематических </a:t>
            </a:r>
            <a:r>
              <a:rPr lang="ru-RU" sz="1600" b="1" dirty="0">
                <a:solidFill>
                  <a:srgbClr val="002060"/>
                </a:solidFill>
                <a:latin typeface="Calibri" pitchFamily="34" charset="0"/>
              </a:rPr>
              <a:t>процессов и подготовка </a:t>
            </a:r>
            <a:r>
              <a:rPr lang="ru-RU" sz="1600" b="1" dirty="0" smtClean="0">
                <a:solidFill>
                  <a:srgbClr val="002060"/>
                </a:solidFill>
                <a:latin typeface="Calibri" pitchFamily="34" charset="0"/>
              </a:rPr>
              <a:t>детей  к </a:t>
            </a:r>
            <a:r>
              <a:rPr lang="ru-RU" sz="1600" b="1" dirty="0">
                <a:solidFill>
                  <a:srgbClr val="002060"/>
                </a:solidFill>
                <a:latin typeface="Calibri" pitchFamily="34" charset="0"/>
              </a:rPr>
              <a:t>обучению грамоте;</a:t>
            </a:r>
          </a:p>
          <a:p>
            <a:pPr marL="342900" indent="-342900" algn="just" eaLnBrk="1" hangingPunct="1">
              <a:buFont typeface="Symbol" pitchFamily="18" charset="2"/>
              <a:buChar char=""/>
            </a:pPr>
            <a:r>
              <a:rPr lang="ru-RU" sz="1600" b="1" dirty="0">
                <a:solidFill>
                  <a:srgbClr val="002060"/>
                </a:solidFill>
                <a:latin typeface="Calibri" pitchFamily="34" charset="0"/>
              </a:rPr>
              <a:t>Профилактика </a:t>
            </a:r>
            <a:r>
              <a:rPr lang="ru-RU" sz="1600" b="1" dirty="0" err="1">
                <a:solidFill>
                  <a:srgbClr val="002060"/>
                </a:solidFill>
                <a:latin typeface="Calibri" pitchFamily="34" charset="0"/>
              </a:rPr>
              <a:t>дисграфии</a:t>
            </a:r>
            <a:r>
              <a:rPr lang="ru-RU" sz="1600" b="1" dirty="0">
                <a:solidFill>
                  <a:srgbClr val="002060"/>
                </a:solidFill>
                <a:latin typeface="Calibri" pitchFamily="34" charset="0"/>
              </a:rPr>
              <a:t> и </a:t>
            </a:r>
            <a:r>
              <a:rPr lang="ru-RU" sz="1600" b="1" dirty="0" err="1">
                <a:solidFill>
                  <a:srgbClr val="002060"/>
                </a:solidFill>
                <a:latin typeface="Calibri" pitchFamily="34" charset="0"/>
              </a:rPr>
              <a:t>дислексии</a:t>
            </a:r>
            <a:r>
              <a:rPr lang="ru-RU" sz="1600" b="1" dirty="0">
                <a:solidFill>
                  <a:srgbClr val="002060"/>
                </a:solidFill>
                <a:latin typeface="Calibri" pitchFamily="34" charset="0"/>
              </a:rPr>
              <a:t>, что в дальнейшем будет способствовать успешному обучению и социализации ребенка  в обществе. 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Calibri" pitchFamily="34" charset="0"/>
            </a:endParaRPr>
          </a:p>
          <a:p>
            <a:pPr marL="342900" indent="-342900" algn="just" eaLnBrk="1" hangingPunct="1">
              <a:buFont typeface="Symbol" pitchFamily="18" charset="2"/>
              <a:buChar char=""/>
            </a:pPr>
            <a:r>
              <a:rPr lang="ru-RU" sz="1600" b="1" dirty="0">
                <a:solidFill>
                  <a:srgbClr val="002060"/>
                </a:solidFill>
                <a:latin typeface="Calibri" pitchFamily="34" charset="0"/>
              </a:rPr>
              <a:t>Развитие творческих способностей детей;</a:t>
            </a:r>
          </a:p>
        </p:txBody>
      </p:sp>
    </p:spTree>
    <p:extLst>
      <p:ext uri="{BB962C8B-B14F-4D97-AF65-F5344CB8AC3E}">
        <p14:creationId xmlns:p14="http://schemas.microsoft.com/office/powerpoint/2010/main" val="330132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ÑÐ°Ð±Ð»Ð¾Ð½Ñ Ð¿ÑÐµÐ·ÐµÐ½ÑÐ°ÑÐ¸Ð¹  Ð´ÐµÑÐ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5" r="21563"/>
          <a:stretch/>
        </p:blipFill>
        <p:spPr bwMode="auto">
          <a:xfrm flipH="1">
            <a:off x="-9108" y="20558"/>
            <a:ext cx="9144000" cy="694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cf.ppt-online.org/files1/slide/z/ZvTXWxRGo4ynYAwUsf5Kt6qI7aVEH8mBdJ3zbhC2Nk/slide-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76"/>
          <a:stretch/>
        </p:blipFill>
        <p:spPr bwMode="auto">
          <a:xfrm>
            <a:off x="170404" y="1138050"/>
            <a:ext cx="8784976" cy="4940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486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ÑÐ°Ð±Ð»Ð¾Ð½Ñ Ð¿ÑÐµÐ·ÐµÐ½ÑÐ°ÑÐ¸Ð¹  Ð´ÐµÑÐ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5" r="21563"/>
          <a:stretch/>
        </p:blipFill>
        <p:spPr bwMode="auto">
          <a:xfrm flipH="1">
            <a:off x="0" y="20558"/>
            <a:ext cx="9144000" cy="694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321297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002060"/>
                </a:solidFill>
                <a:latin typeface="+mn-lt"/>
              </a:rPr>
              <a:t>              Основной задачей </a:t>
            </a:r>
            <a:r>
              <a:rPr lang="ru-RU" sz="2700" dirty="0" smtClean="0">
                <a:solidFill>
                  <a:srgbClr val="002060"/>
                </a:solidFill>
                <a:latin typeface="+mn-lt"/>
              </a:rPr>
              <a:t>в области реализации права на образование детей с ограниченными возможностями здоровья (далее – дети с ОВЗ) является создание условий для получения образования всеми детьми указанной категории с учетом их психофизических особенностей.</a:t>
            </a:r>
            <a:br>
              <a:rPr lang="ru-RU" sz="2700" dirty="0" smtClean="0">
                <a:solidFill>
                  <a:srgbClr val="002060"/>
                </a:solidFill>
                <a:latin typeface="+mn-lt"/>
              </a:rPr>
            </a:br>
            <a:r>
              <a:rPr lang="ru-RU" sz="2700" b="1" dirty="0" smtClean="0">
                <a:solidFill>
                  <a:srgbClr val="002060"/>
                </a:solidFill>
                <a:latin typeface="+mn-lt"/>
              </a:rPr>
              <a:t>Образование детей с ОВЗ  </a:t>
            </a:r>
            <a:r>
              <a:rPr lang="ru-RU" sz="2700" dirty="0" smtClean="0">
                <a:solidFill>
                  <a:srgbClr val="002060"/>
                </a:solidFill>
                <a:latin typeface="+mn-lt"/>
              </a:rPr>
              <a:t>является одним из приоритетных направлений деятельности системы образования образовательной организации. </a:t>
            </a:r>
            <a:br>
              <a:rPr lang="ru-RU" sz="2700" dirty="0" smtClean="0">
                <a:solidFill>
                  <a:srgbClr val="002060"/>
                </a:solidFill>
                <a:latin typeface="+mn-lt"/>
              </a:rPr>
            </a:br>
            <a:r>
              <a:rPr lang="ru-RU" sz="2700" dirty="0" smtClean="0">
                <a:solidFill>
                  <a:srgbClr val="002060"/>
                </a:solidFill>
                <a:latin typeface="+mn-lt"/>
              </a:rPr>
              <a:t>   </a:t>
            </a:r>
            <a:r>
              <a:rPr lang="ru-RU" sz="2700" b="1" dirty="0" smtClean="0">
                <a:solidFill>
                  <a:srgbClr val="002060"/>
                </a:solidFill>
                <a:latin typeface="+mn-lt"/>
              </a:rPr>
              <a:t>С</a:t>
            </a:r>
            <a:r>
              <a:rPr lang="ru-RU" sz="2700" b="1" dirty="0" smtClean="0">
                <a:solidFill>
                  <a:srgbClr val="002060"/>
                </a:solidFill>
                <a:latin typeface="+mn-lt"/>
              </a:rPr>
              <a:t>пециальные </a:t>
            </a:r>
            <a:r>
              <a:rPr lang="ru-RU" sz="2700" b="1" dirty="0">
                <a:solidFill>
                  <a:srgbClr val="002060"/>
                </a:solidFill>
                <a:latin typeface="+mn-lt"/>
              </a:rPr>
              <a:t>условия </a:t>
            </a:r>
            <a:r>
              <a:rPr lang="ru-RU" sz="2700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700" dirty="0" smtClean="0">
                <a:solidFill>
                  <a:srgbClr val="002060"/>
                </a:solidFill>
                <a:latin typeface="+mn-lt"/>
              </a:rPr>
              <a:t>в</a:t>
            </a:r>
            <a:r>
              <a:rPr lang="ru-RU" sz="27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700" dirty="0" smtClean="0">
                <a:solidFill>
                  <a:srgbClr val="002060"/>
                </a:solidFill>
                <a:latin typeface="+mn-lt"/>
              </a:rPr>
              <a:t>образовательном учреждении, создаются </a:t>
            </a:r>
            <a:r>
              <a:rPr lang="ru-RU" sz="2700" dirty="0" smtClean="0">
                <a:solidFill>
                  <a:srgbClr val="002060"/>
                </a:solidFill>
                <a:latin typeface="+mn-lt"/>
              </a:rPr>
              <a:t>для </a:t>
            </a:r>
            <a:r>
              <a:rPr lang="ru-RU" sz="2700" dirty="0" smtClean="0">
                <a:solidFill>
                  <a:srgbClr val="002060"/>
                </a:solidFill>
                <a:latin typeface="+mn-lt"/>
              </a:rPr>
              <a:t>получения образования </a:t>
            </a:r>
            <a:r>
              <a:rPr lang="ru-RU" sz="2700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2700" dirty="0" smtClean="0">
                <a:solidFill>
                  <a:srgbClr val="002060"/>
                </a:solidFill>
                <a:latin typeface="+mn-lt"/>
              </a:rPr>
            </a:br>
            <a:r>
              <a:rPr lang="ru-RU" sz="2700" dirty="0" smtClean="0">
                <a:solidFill>
                  <a:srgbClr val="002060"/>
                </a:solidFill>
                <a:latin typeface="+mn-lt"/>
              </a:rPr>
              <a:t>обучающимися </a:t>
            </a:r>
            <a:r>
              <a:rPr lang="ru-RU" sz="2700" dirty="0">
                <a:solidFill>
                  <a:srgbClr val="002060"/>
                </a:solidFill>
                <a:latin typeface="+mn-lt"/>
              </a:rPr>
              <a:t>с ОВЗ. </a:t>
            </a: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75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ÑÐ°Ð±Ð»Ð¾Ð½Ñ Ð¿ÑÐµÐ·ÐµÐ½ÑÐ°ÑÐ¸Ð¹  Ð´ÐµÑÐ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5" r="21563"/>
          <a:stretch/>
        </p:blipFill>
        <p:spPr bwMode="auto">
          <a:xfrm flipH="1">
            <a:off x="0" y="20558"/>
            <a:ext cx="9144000" cy="694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210472860"/>
              </p:ext>
            </p:extLst>
          </p:nvPr>
        </p:nvGraphicFramePr>
        <p:xfrm>
          <a:off x="1043608" y="1461539"/>
          <a:ext cx="770485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9997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ÑÐ°Ð±Ð»Ð¾Ð½Ñ Ð¿ÑÐµÐ·ÐµÐ½ÑÐ°ÑÐ¸Ð¹  Ð´ÐµÑÐ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5" r="21563"/>
          <a:stretch/>
        </p:blipFill>
        <p:spPr bwMode="auto">
          <a:xfrm flipH="1">
            <a:off x="0" y="20558"/>
            <a:ext cx="9144000" cy="694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71600" y="1124744"/>
            <a:ext cx="756084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Для различных категорий детей с ОВЗ в зависимости от их особенностей каждый из приведенных выше компонентов специальных условий, обеспечивающих реализацию необходимого уровня и качества образования, а также необходимую социализацию этой категории детей, должен будет реализовываться в различной степени выраженности, в различном качестве и объеме.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4155971"/>
            <a:ext cx="727280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Психолого-педагогическое сопровождение </a:t>
            </a:r>
            <a:r>
              <a:rPr lang="ru-RU" b="1" dirty="0">
                <a:solidFill>
                  <a:srgbClr val="002060"/>
                </a:solidFill>
              </a:rPr>
              <a:t>направлено на обеспечение согласованных процессов:</a:t>
            </a: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1.сопровождение развития ребенка и сопровождение процессов его обучения, воспитания, коррекции имеющихся нарушений;</a:t>
            </a: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2. комплексная технология, особый путь поддержки ребенка. Помощи ему в решении задач развития, обучения, воспитания, социализации</a:t>
            </a:r>
            <a:r>
              <a:rPr lang="ru-RU" b="1" dirty="0" smtClean="0">
                <a:solidFill>
                  <a:srgbClr val="002060"/>
                </a:solidFill>
              </a:rPr>
              <a:t>. 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85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ÑÐ°Ð±Ð»Ð¾Ð½Ñ Ð¿ÑÐµÐ·ÐµÐ½ÑÐ°ÑÐ¸Ð¹  Ð´ÐµÑÐ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5" r="21563"/>
          <a:stretch/>
        </p:blipFill>
        <p:spPr bwMode="auto">
          <a:xfrm flipH="1">
            <a:off x="0" y="0"/>
            <a:ext cx="9144000" cy="694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41924" y="1340768"/>
            <a:ext cx="73083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П</a:t>
            </a:r>
            <a:r>
              <a:rPr lang="ru-RU" b="1" dirty="0" smtClean="0">
                <a:solidFill>
                  <a:srgbClr val="C00000"/>
                </a:solidFill>
              </a:rPr>
              <a:t>сихолого-педагогическое </a:t>
            </a:r>
            <a:r>
              <a:rPr lang="ru-RU" b="1" dirty="0">
                <a:solidFill>
                  <a:srgbClr val="C00000"/>
                </a:solidFill>
              </a:rPr>
              <a:t>сопровождение </a:t>
            </a:r>
            <a:r>
              <a:rPr lang="ru-RU" b="1" dirty="0">
                <a:solidFill>
                  <a:srgbClr val="002060"/>
                </a:solidFill>
              </a:rPr>
              <a:t>детей с ОВЗ в образовательном учреждении как один из неотъемлемых компонентов в максимально степени будет присутствовать при  включении  родителей в образовательный процесс </a:t>
            </a: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421404985"/>
              </p:ext>
            </p:extLst>
          </p:nvPr>
        </p:nvGraphicFramePr>
        <p:xfrm>
          <a:off x="1220924" y="2559393"/>
          <a:ext cx="670215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3111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ÑÐ°Ð±Ð»Ð¾Ð½Ñ Ð¿ÑÐµÐ·ÐµÐ½ÑÐ°ÑÐ¸Ð¹  Ð´ÐµÑÐ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5" r="21563"/>
          <a:stretch/>
        </p:blipFill>
        <p:spPr bwMode="auto">
          <a:xfrm flipH="1">
            <a:off x="-9108" y="-87962"/>
            <a:ext cx="9144000" cy="694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9592" y="1196752"/>
            <a:ext cx="7560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Совместная работа учителя-логопеда, родителей и детей создает благоприятные условия </a:t>
            </a:r>
            <a:r>
              <a:rPr lang="ru-RU" sz="2400" b="1" dirty="0" smtClean="0">
                <a:solidFill>
                  <a:srgbClr val="002060"/>
                </a:solidFill>
              </a:rPr>
              <a:t>для полноценного и  личностного развития  </a:t>
            </a:r>
            <a:r>
              <a:rPr lang="ru-RU" sz="2400" b="1" dirty="0">
                <a:solidFill>
                  <a:srgbClr val="002060"/>
                </a:solidFill>
              </a:rPr>
              <a:t>ребенка с ОВЗ.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03060" y="3901843"/>
            <a:ext cx="75608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П</a:t>
            </a:r>
            <a:r>
              <a:rPr lang="ru-RU" sz="2400" b="1" dirty="0" smtClean="0">
                <a:solidFill>
                  <a:srgbClr val="002060"/>
                </a:solidFill>
              </a:rPr>
              <a:t>редставленный  проект «</a:t>
            </a:r>
            <a:r>
              <a:rPr lang="ru-RU" sz="2400" b="1" dirty="0">
                <a:solidFill>
                  <a:srgbClr val="002060"/>
                </a:solidFill>
              </a:rPr>
              <a:t>АБВГДЕЙКА</a:t>
            </a:r>
            <a:r>
              <a:rPr lang="ru-RU" sz="2400" b="1" dirty="0" smtClean="0">
                <a:solidFill>
                  <a:srgbClr val="002060"/>
                </a:solidFill>
              </a:rPr>
              <a:t>», имеет общеобразовательную направленность, что позволяет использовать его при обучении детей, как детей с нарушениями речи, так и с нормальным речевым развитием.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2443596"/>
            <a:ext cx="76328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Для </a:t>
            </a:r>
            <a:r>
              <a:rPr lang="ru-RU" b="1" dirty="0" smtClean="0">
                <a:solidFill>
                  <a:srgbClr val="C00000"/>
                </a:solidFill>
              </a:rPr>
              <a:t>определения </a:t>
            </a:r>
            <a:r>
              <a:rPr lang="ru-RU" b="1" dirty="0">
                <a:solidFill>
                  <a:srgbClr val="C00000"/>
                </a:solidFill>
              </a:rPr>
              <a:t>траектории работы в данном направлении </a:t>
            </a:r>
            <a:r>
              <a:rPr lang="ru-RU" b="1" dirty="0">
                <a:solidFill>
                  <a:srgbClr val="002060"/>
                </a:solidFill>
              </a:rPr>
              <a:t>рабочая программа коррекционно-развивающей деятельности групп компенсирующей направленности для детей с общим недоразвитием речи 5-7 лет (дополненная и переработанная в соответствии с ФГОС</a:t>
            </a:r>
            <a:r>
              <a:rPr lang="ru-RU" b="1" dirty="0" smtClean="0">
                <a:solidFill>
                  <a:srgbClr val="002060"/>
                </a:solidFill>
              </a:rPr>
              <a:t>)  </a:t>
            </a:r>
            <a:r>
              <a:rPr lang="ru-RU" b="1" dirty="0">
                <a:solidFill>
                  <a:srgbClr val="C00000"/>
                </a:solidFill>
              </a:rPr>
              <a:t>дополнена проектом  </a:t>
            </a:r>
            <a:r>
              <a:rPr lang="ru-RU" b="1" dirty="0" smtClean="0">
                <a:solidFill>
                  <a:srgbClr val="C00000"/>
                </a:solidFill>
              </a:rPr>
              <a:t>«</a:t>
            </a:r>
            <a:r>
              <a:rPr lang="ru-RU" b="1" dirty="0">
                <a:solidFill>
                  <a:srgbClr val="C00000"/>
                </a:solidFill>
              </a:rPr>
              <a:t>АБВГДЕЙКА</a:t>
            </a:r>
            <a:r>
              <a:rPr lang="ru-RU" b="1" dirty="0" smtClean="0">
                <a:solidFill>
                  <a:srgbClr val="C00000"/>
                </a:solidFill>
              </a:rPr>
              <a:t>» 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96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ÑÐ°Ð±Ð»Ð¾Ð½Ñ Ð¿ÑÐµÐ·ÐµÐ½ÑÐ°ÑÐ¸Ð¹  Ð´ÐµÑÐ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5" r="21563"/>
          <a:stretch/>
        </p:blipFill>
        <p:spPr bwMode="auto">
          <a:xfrm flipH="1">
            <a:off x="-9108" y="20558"/>
            <a:ext cx="9144000" cy="694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45820" y="980728"/>
            <a:ext cx="5688632" cy="120032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b="1" dirty="0">
                <a:solidFill>
                  <a:srgbClr val="C00000"/>
                </a:solidFill>
                <a:latin typeface="Calibri" pitchFamily="34" charset="0"/>
              </a:rPr>
              <a:t>Цель: </a:t>
            </a:r>
            <a:r>
              <a:rPr lang="ru-RU" b="1" dirty="0">
                <a:solidFill>
                  <a:srgbClr val="002060"/>
                </a:solidFill>
                <a:latin typeface="Calibri" pitchFamily="34" charset="0"/>
              </a:rPr>
              <a:t>Профилактика нарушений письменной речи у детей с ОВЗ средствами совместного творческого взаимодействия с родителями (законными представителями).</a:t>
            </a:r>
            <a:endParaRPr lang="ru-RU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Calibri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8169283"/>
              </p:ext>
            </p:extLst>
          </p:nvPr>
        </p:nvGraphicFramePr>
        <p:xfrm>
          <a:off x="251520" y="2276872"/>
          <a:ext cx="8229600" cy="431482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8229600"/>
              </a:tblGrid>
              <a:tr h="4314825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Задачи: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Своевременно 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выявлять детей с недостатками устной речи путем сотрудничества логопеда с другими участниками медико-педагогического процесса.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Сформировать у дошкольников с ОВЗ предпосылки к овладению элементами грамотой. 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Определять уровень речевого развития ребенка с ОВЗ и уровень  его потенциальных возможностей.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Выбирать пути организации коррекционной работы для данной категории детей в соответствии с индивидуальными особенностями,  структурой нарушения речи и степенью его выраженности.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Повысить компетентность родителей в области развития и коррекции дошкольников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;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Творческая организация коррекционного процесса.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/>
                      </a:endParaRPr>
                    </a:p>
                  </a:txBody>
                  <a:tcPr marL="114300" marR="11430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991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ÑÐ°Ð±Ð»Ð¾Ð½Ñ Ð¿ÑÐµÐ·ÐµÐ½ÑÐ°ÑÐ¸Ð¹  Ð´ÐµÑÐ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5" r="21563"/>
          <a:stretch/>
        </p:blipFill>
        <p:spPr bwMode="auto">
          <a:xfrm flipH="1">
            <a:off x="-9108" y="20558"/>
            <a:ext cx="9144000" cy="694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7868347"/>
              </p:ext>
            </p:extLst>
          </p:nvPr>
        </p:nvGraphicFramePr>
        <p:xfrm>
          <a:off x="1240254" y="1268760"/>
          <a:ext cx="6645275" cy="73183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6645275"/>
              </a:tblGrid>
              <a:tr h="7318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effectLst/>
                        </a:rPr>
                        <a:t>Предполагаемая практическая значимость результатов проекта</a:t>
                      </a:r>
                      <a:endParaRPr lang="ru-RU" sz="2400" b="1" dirty="0"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ea typeface="Calibri"/>
                      </a:endParaRPr>
                    </a:p>
                  </a:txBody>
                  <a:tcPr marL="114297" marR="114297" marT="0" marB="0"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5192533"/>
              </p:ext>
            </p:extLst>
          </p:nvPr>
        </p:nvGraphicFramePr>
        <p:xfrm>
          <a:off x="1331640" y="2564909"/>
          <a:ext cx="6645275" cy="431482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6645275"/>
              </a:tblGrid>
              <a:tr h="4314825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Char char=""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002060"/>
                          </a:solidFill>
                          <a:effectLst/>
                        </a:rPr>
                        <a:t>Профилактика </a:t>
                      </a:r>
                      <a:r>
                        <a:rPr lang="ru-RU" sz="2400" b="1" dirty="0" err="1" smtClean="0">
                          <a:solidFill>
                            <a:srgbClr val="002060"/>
                          </a:solidFill>
                          <a:effectLst/>
                        </a:rPr>
                        <a:t>дисграфии</a:t>
                      </a:r>
                      <a:r>
                        <a:rPr lang="ru-RU" sz="2400" b="1" dirty="0" smtClean="0">
                          <a:solidFill>
                            <a:srgbClr val="002060"/>
                          </a:solidFill>
                          <a:effectLst/>
                        </a:rPr>
                        <a:t> и </a:t>
                      </a:r>
                      <a:r>
                        <a:rPr lang="ru-RU" sz="2400" b="1" dirty="0" err="1" smtClean="0">
                          <a:solidFill>
                            <a:srgbClr val="002060"/>
                          </a:solidFill>
                          <a:effectLst/>
                        </a:rPr>
                        <a:t>дислексии</a:t>
                      </a:r>
                      <a:r>
                        <a:rPr lang="ru-RU" sz="2400" b="1" dirty="0" smtClean="0">
                          <a:solidFill>
                            <a:srgbClr val="002060"/>
                          </a:solidFill>
                          <a:effectLst/>
                        </a:rPr>
                        <a:t> в дальнейшем будет способствовать успешному обучению и социализации ребенка  в</a:t>
                      </a:r>
                      <a:r>
                        <a:rPr lang="ru-RU" sz="2400" b="1" baseline="0" dirty="0" smtClean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ru-RU" sz="2400" b="1" dirty="0" smtClean="0">
                          <a:solidFill>
                            <a:srgbClr val="002060"/>
                          </a:solidFill>
                          <a:effectLst/>
                        </a:rPr>
                        <a:t>обществе. </a:t>
                      </a:r>
                      <a:endParaRPr lang="ru-RU" sz="2400" b="1" dirty="0" smtClean="0"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400" b="1" dirty="0" smtClean="0">
                          <a:solidFill>
                            <a:srgbClr val="002060"/>
                          </a:solidFill>
                          <a:effectLst/>
                        </a:rPr>
                        <a:t>Поможет </a:t>
                      </a:r>
                      <a:r>
                        <a:rPr lang="ru-RU" sz="2400" b="1" dirty="0">
                          <a:solidFill>
                            <a:srgbClr val="002060"/>
                          </a:solidFill>
                          <a:effectLst/>
                        </a:rPr>
                        <a:t>раскрыть творческие способности детей</a:t>
                      </a:r>
                      <a:r>
                        <a:rPr lang="ru-RU" sz="2400" b="1" dirty="0" smtClean="0">
                          <a:solidFill>
                            <a:srgbClr val="002060"/>
                          </a:solidFill>
                          <a:effectLst/>
                        </a:rPr>
                        <a:t>;</a:t>
                      </a:r>
                      <a:endParaRPr lang="ru-RU" sz="2400" b="1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114297" marR="114297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945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ÑÐ°Ð±Ð»Ð¾Ð½Ñ Ð¿ÑÐµÐ·ÐµÐ½ÑÐ°ÑÐ¸Ð¹  Ð´ÐµÑÐ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5" r="21563"/>
          <a:stretch/>
        </p:blipFill>
        <p:spPr bwMode="auto">
          <a:xfrm flipH="1">
            <a:off x="-9108" y="20558"/>
            <a:ext cx="9144000" cy="694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9108" y="1196752"/>
            <a:ext cx="8541548" cy="2032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C00000"/>
                </a:solidFill>
                <a:latin typeface="Calibri"/>
              </a:rPr>
              <a:t>  </a:t>
            </a:r>
            <a:r>
              <a:rPr lang="ru-RU" sz="1400" b="1" dirty="0" smtClean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1400" b="1" dirty="0">
                <a:solidFill>
                  <a:srgbClr val="C00000"/>
                </a:solidFill>
                <a:latin typeface="Calibri"/>
              </a:rPr>
              <a:t>I</a:t>
            </a:r>
            <a:r>
              <a:rPr lang="ru-RU" sz="1400" b="1" dirty="0">
                <a:solidFill>
                  <a:srgbClr val="C00000"/>
                </a:solidFill>
                <a:latin typeface="Calibri"/>
              </a:rPr>
              <a:t>  этап – подготовительный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2060"/>
                </a:solidFill>
                <a:latin typeface="Calibri"/>
              </a:rPr>
              <a:t>Данный этап состоит из компонентов: </a:t>
            </a: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Symbol"/>
              <a:buChar char=""/>
              <a:defRPr/>
            </a:pPr>
            <a:r>
              <a:rPr lang="ru-RU" sz="1400" b="1" dirty="0">
                <a:solidFill>
                  <a:srgbClr val="002060"/>
                </a:solidFill>
                <a:latin typeface="Calibri"/>
              </a:rPr>
              <a:t>выявление и анализ проблемы, связанной с разнообразными  речевыми нарушениями у дошкольников;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Symbol"/>
              <a:buChar char=""/>
              <a:defRPr/>
            </a:pPr>
            <a:r>
              <a:rPr lang="ru-RU" sz="1400" b="1" dirty="0">
                <a:solidFill>
                  <a:srgbClr val="002060"/>
                </a:solidFill>
                <a:latin typeface="Calibri"/>
              </a:rPr>
              <a:t>определение целей и задач проекта;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Symbol"/>
              <a:buChar char=""/>
              <a:defRPr/>
            </a:pPr>
            <a:r>
              <a:rPr lang="ru-RU" sz="1400" b="1" dirty="0">
                <a:solidFill>
                  <a:srgbClr val="002060"/>
                </a:solidFill>
                <a:latin typeface="Calibri"/>
              </a:rPr>
              <a:t>комплексная оценка ситуации;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Symbol"/>
              <a:buChar char=""/>
              <a:defRPr/>
            </a:pPr>
            <a:r>
              <a:rPr lang="ru-RU" sz="1400" b="1" dirty="0">
                <a:solidFill>
                  <a:srgbClr val="002060"/>
                </a:solidFill>
                <a:latin typeface="Calibri"/>
              </a:rPr>
              <a:t>разработка концепции и анализ результатов деятельности;</a:t>
            </a: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Symbol"/>
              <a:buChar char=""/>
              <a:defRPr/>
            </a:pPr>
            <a:r>
              <a:rPr lang="ru-RU" sz="1400" b="1" dirty="0">
                <a:solidFill>
                  <a:srgbClr val="002060"/>
                </a:solidFill>
                <a:latin typeface="Calibri"/>
              </a:rPr>
              <a:t>выявление потребностей родителей и уровня их компетентности в вопросах речевого развития ребенка.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0615011"/>
              </p:ext>
            </p:extLst>
          </p:nvPr>
        </p:nvGraphicFramePr>
        <p:xfrm>
          <a:off x="1240254" y="836712"/>
          <a:ext cx="6645275" cy="36576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6645275"/>
              </a:tblGrid>
              <a:tr h="3600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C00000"/>
                          </a:solidFill>
                          <a:effectLst/>
                        </a:rPr>
                        <a:t>Этапы реализации проекта</a:t>
                      </a:r>
                      <a:endParaRPr lang="ru-RU" sz="2400" b="1" dirty="0"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ea typeface="Calibri"/>
                      </a:endParaRPr>
                    </a:p>
                  </a:txBody>
                  <a:tcPr marL="114297" marR="114297" marT="0" marB="0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07504" y="3074362"/>
            <a:ext cx="8064896" cy="2494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C00000"/>
                </a:solidFill>
                <a:latin typeface="Calibri"/>
              </a:rPr>
              <a:t>II</a:t>
            </a:r>
            <a:r>
              <a:rPr lang="ru-RU" sz="1400" b="1" dirty="0">
                <a:solidFill>
                  <a:srgbClr val="C00000"/>
                </a:solidFill>
                <a:latin typeface="Calibri"/>
              </a:rPr>
              <a:t> этап – основной (практический)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2060"/>
                </a:solidFill>
                <a:latin typeface="Calibri"/>
              </a:rPr>
              <a:t>На данном этапе разрабатывается  и апробируется  модель  сопровождения детей с общим недоразвитием речи </a:t>
            </a:r>
            <a:r>
              <a:rPr lang="en-US" sz="1400" b="1" dirty="0">
                <a:solidFill>
                  <a:srgbClr val="002060"/>
                </a:solidFill>
                <a:latin typeface="Calibri"/>
              </a:rPr>
              <a:t>III</a:t>
            </a:r>
            <a:r>
              <a:rPr lang="ru-RU" sz="1400" b="1" dirty="0">
                <a:solidFill>
                  <a:srgbClr val="002060"/>
                </a:solidFill>
                <a:latin typeface="Calibri"/>
              </a:rPr>
              <a:t> уровня по подготовке детей к обучению грамоте:  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Symbol"/>
              <a:buChar char=""/>
              <a:defRPr/>
            </a:pPr>
            <a:r>
              <a:rPr lang="ru-RU" sz="1400" b="1" dirty="0">
                <a:solidFill>
                  <a:srgbClr val="002060"/>
                </a:solidFill>
                <a:latin typeface="Calibri"/>
              </a:rPr>
              <a:t>составляется и апробируется план работы с родителями;</a:t>
            </a: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Symbol"/>
              <a:buChar char=""/>
              <a:defRPr/>
            </a:pPr>
            <a:r>
              <a:rPr lang="ru-RU" sz="1400" b="1" dirty="0">
                <a:solidFill>
                  <a:srgbClr val="002060"/>
                </a:solidFill>
                <a:latin typeface="Calibri"/>
              </a:rPr>
              <a:t>создается банк методических и дидактических материалов</a:t>
            </a: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Symbol"/>
              <a:buChar char=""/>
              <a:defRPr/>
            </a:pPr>
            <a:r>
              <a:rPr lang="ru-RU" sz="1400" b="1" dirty="0">
                <a:solidFill>
                  <a:srgbClr val="002060"/>
                </a:solidFill>
                <a:latin typeface="Calibri"/>
              </a:rPr>
              <a:t>демонстрация приёмов работы по коррекции и развитию речи на консультациях с родителями</a:t>
            </a: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Symbol"/>
              <a:buChar char=""/>
              <a:defRPr/>
            </a:pPr>
            <a:r>
              <a:rPr lang="ru-RU" sz="1400" b="1" dirty="0" err="1">
                <a:solidFill>
                  <a:srgbClr val="002060"/>
                </a:solidFill>
                <a:latin typeface="Calibri"/>
              </a:rPr>
              <a:t>Медиотека</a:t>
            </a:r>
            <a:r>
              <a:rPr lang="ru-RU" sz="1400" b="1" dirty="0">
                <a:solidFill>
                  <a:srgbClr val="002060"/>
                </a:solidFill>
                <a:latin typeface="Calibri"/>
              </a:rPr>
              <a:t> презентаций </a:t>
            </a:r>
            <a:r>
              <a:rPr lang="ru-RU" sz="1400" b="1" dirty="0" smtClean="0">
                <a:solidFill>
                  <a:srgbClr val="002060"/>
                </a:solidFill>
                <a:latin typeface="Calibri"/>
              </a:rPr>
              <a:t>«Эти </a:t>
            </a:r>
            <a:r>
              <a:rPr lang="ru-RU" sz="1400" b="1" dirty="0">
                <a:solidFill>
                  <a:srgbClr val="002060"/>
                </a:solidFill>
                <a:latin typeface="Calibri"/>
              </a:rPr>
              <a:t>разные звуки»</a:t>
            </a:r>
          </a:p>
          <a:p>
            <a:pPr marL="342900" indent="-342900" algn="just" eaLnBrk="1" hangingPunct="1">
              <a:spcAft>
                <a:spcPts val="0"/>
              </a:spcAft>
              <a:buFont typeface="Symbol"/>
              <a:buChar char=""/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+mn-lt"/>
              </a:rPr>
              <a:t>совместная </a:t>
            </a:r>
            <a:r>
              <a:rPr lang="ru-RU" sz="1400" b="1" dirty="0">
                <a:solidFill>
                  <a:srgbClr val="002060"/>
                </a:solidFill>
                <a:latin typeface="+mn-lt"/>
              </a:rPr>
              <a:t>творческая деятельность родителей  с детьми по изготовлению букв из различного материала  «День рождение буквы»</a:t>
            </a:r>
          </a:p>
          <a:p>
            <a:pPr marL="342900" indent="-342900" eaLnBrk="1" hangingPunct="1">
              <a:spcAft>
                <a:spcPts val="0"/>
              </a:spcAft>
              <a:buFont typeface="Symbol"/>
              <a:buChar char=""/>
              <a:defRPr/>
            </a:pPr>
            <a:r>
              <a:rPr lang="ru-RU" sz="1400" b="1" dirty="0">
                <a:solidFill>
                  <a:srgbClr val="002060"/>
                </a:solidFill>
                <a:latin typeface="+mn-lt"/>
              </a:rPr>
              <a:t>участие во Всероссийском конкурсе «</a:t>
            </a:r>
            <a:r>
              <a:rPr lang="ru-RU" sz="1400" b="1" dirty="0" err="1">
                <a:solidFill>
                  <a:srgbClr val="002060"/>
                </a:solidFill>
                <a:latin typeface="+mn-lt"/>
              </a:rPr>
              <a:t>Вопросита</a:t>
            </a:r>
            <a:r>
              <a:rPr lang="ru-RU" sz="1400" b="1" dirty="0">
                <a:solidFill>
                  <a:srgbClr val="002060"/>
                </a:solidFill>
                <a:latin typeface="+mn-lt"/>
              </a:rPr>
              <a:t>»</a:t>
            </a:r>
            <a:endParaRPr lang="ru-RU" sz="1400" b="1" dirty="0">
              <a:solidFill>
                <a:srgbClr val="002060"/>
              </a:solidFill>
              <a:latin typeface="+mn-lt"/>
              <a:ea typeface="Calibri"/>
            </a:endParaRPr>
          </a:p>
          <a:p>
            <a:pPr marL="342900" indent="-342900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/>
              <a:buChar char=""/>
              <a:defRPr/>
            </a:pPr>
            <a:endParaRPr lang="ru-RU" sz="1400" b="1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6" name="Прямоугольник 9"/>
          <p:cNvSpPr>
            <a:spLocks noChangeArrowheads="1"/>
          </p:cNvSpPr>
          <p:nvPr/>
        </p:nvSpPr>
        <p:spPr bwMode="auto">
          <a:xfrm>
            <a:off x="107505" y="5229200"/>
            <a:ext cx="856895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eaLnBrk="1" hangingPunct="1"/>
            <a:r>
              <a:rPr lang="ru-RU" sz="1400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1400" b="1" dirty="0">
                <a:solidFill>
                  <a:srgbClr val="C00000"/>
                </a:solidFill>
                <a:latin typeface="Calibri" pitchFamily="34" charset="0"/>
              </a:rPr>
              <a:t>III</a:t>
            </a:r>
            <a:r>
              <a:rPr lang="ru-RU" sz="1400" b="1" dirty="0">
                <a:solidFill>
                  <a:srgbClr val="C00000"/>
                </a:solidFill>
                <a:latin typeface="Calibri" pitchFamily="34" charset="0"/>
              </a:rPr>
              <a:t> этап -  </a:t>
            </a:r>
            <a:r>
              <a:rPr lang="ru-RU" sz="1400" b="1" dirty="0" err="1">
                <a:solidFill>
                  <a:srgbClr val="C00000"/>
                </a:solidFill>
                <a:latin typeface="Calibri" pitchFamily="34" charset="0"/>
              </a:rPr>
              <a:t>диагностико</a:t>
            </a:r>
            <a:r>
              <a:rPr lang="ru-RU" sz="1400" b="1" dirty="0">
                <a:solidFill>
                  <a:srgbClr val="C00000"/>
                </a:solidFill>
                <a:latin typeface="Calibri" pitchFamily="34" charset="0"/>
              </a:rPr>
              <a:t> – аналитический </a:t>
            </a:r>
          </a:p>
          <a:p>
            <a:pPr algn="just" eaLnBrk="1" hangingPunct="1">
              <a:buFont typeface="Symbol" pitchFamily="18" charset="2"/>
              <a:buChar char=""/>
            </a:pPr>
            <a:r>
              <a:rPr lang="ru-RU" sz="1400" b="1" dirty="0">
                <a:solidFill>
                  <a:srgbClr val="002060"/>
                </a:solidFill>
                <a:latin typeface="Calibri" pitchFamily="34" charset="0"/>
              </a:rPr>
              <a:t>мониторинг результатов  работы (анкетирование родителей) по использованию системы взаимодействия логопеда и родителей (законных представителей)  в речевой готовности ребенка;</a:t>
            </a:r>
          </a:p>
          <a:p>
            <a:pPr eaLnBrk="1" hangingPunct="1">
              <a:buFont typeface="Symbol" pitchFamily="18" charset="2"/>
              <a:buChar char=""/>
            </a:pPr>
            <a:r>
              <a:rPr lang="ru-RU" sz="1400" b="1" dirty="0">
                <a:solidFill>
                  <a:srgbClr val="002060"/>
                </a:solidFill>
                <a:latin typeface="Calibri" pitchFamily="34" charset="0"/>
              </a:rPr>
              <a:t>оценка качества и устойчивости результатов; </a:t>
            </a:r>
          </a:p>
          <a:p>
            <a:pPr eaLnBrk="1" hangingPunct="1">
              <a:buFont typeface="Symbol" pitchFamily="18" charset="2"/>
              <a:buChar char=""/>
            </a:pPr>
            <a:r>
              <a:rPr lang="ru-RU" sz="1400" b="1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трансляция опыта работы</a:t>
            </a:r>
          </a:p>
        </p:txBody>
      </p:sp>
    </p:spTree>
    <p:extLst>
      <p:ext uri="{BB962C8B-B14F-4D97-AF65-F5344CB8AC3E}">
        <p14:creationId xmlns:p14="http://schemas.microsoft.com/office/powerpoint/2010/main" val="34845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685</Words>
  <Application>Microsoft Office PowerPoint</Application>
  <PresentationFormat>Экран (4:3)</PresentationFormat>
  <Paragraphs>81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Создание специальных условий для детей с ОВЗ в образовательных организациях</vt:lpstr>
      <vt:lpstr>              Основной задачей в области реализации права на образование детей с ограниченными возможностями здоровья (далее – дети с ОВЗ) является создание условий для получения образования всеми детьми указанной категории с учетом их психофизических особенностей. Образование детей с ОВЗ  является одним из приоритетных направлений деятельности системы образования образовательной организации.     Специальные условия  в образовательном учреждении, создаются для получения образования  обучающимися с ОВЗ.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Создание специальных условий для детей с ОВЗ в образовательных организациях</dc:title>
  <dc:creator>User</dc:creator>
  <cp:lastModifiedBy>User</cp:lastModifiedBy>
  <cp:revision>12</cp:revision>
  <dcterms:created xsi:type="dcterms:W3CDTF">2019-03-24T12:28:19Z</dcterms:created>
  <dcterms:modified xsi:type="dcterms:W3CDTF">2019-03-24T16:21:51Z</dcterms:modified>
</cp:coreProperties>
</file>